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handoutMasterIdLst>
    <p:handoutMasterId r:id="rId32"/>
  </p:handoutMasterIdLst>
  <p:sldIdLst>
    <p:sldId id="256" r:id="rId2"/>
    <p:sldId id="274" r:id="rId3"/>
    <p:sldId id="262" r:id="rId4"/>
    <p:sldId id="277" r:id="rId5"/>
    <p:sldId id="269" r:id="rId6"/>
    <p:sldId id="285" r:id="rId7"/>
    <p:sldId id="261" r:id="rId8"/>
    <p:sldId id="280" r:id="rId9"/>
    <p:sldId id="281" r:id="rId10"/>
    <p:sldId id="257" r:id="rId11"/>
    <p:sldId id="258" r:id="rId12"/>
    <p:sldId id="259" r:id="rId13"/>
    <p:sldId id="278" r:id="rId14"/>
    <p:sldId id="264" r:id="rId15"/>
    <p:sldId id="265" r:id="rId16"/>
    <p:sldId id="263" r:id="rId17"/>
    <p:sldId id="282" r:id="rId18"/>
    <p:sldId id="267" r:id="rId19"/>
    <p:sldId id="268" r:id="rId20"/>
    <p:sldId id="270" r:id="rId21"/>
    <p:sldId id="271" r:id="rId22"/>
    <p:sldId id="266" r:id="rId23"/>
    <p:sldId id="272" r:id="rId24"/>
    <p:sldId id="273" r:id="rId25"/>
    <p:sldId id="283" r:id="rId26"/>
    <p:sldId id="284" r:id="rId27"/>
    <p:sldId id="286" r:id="rId28"/>
    <p:sldId id="287" r:id="rId29"/>
    <p:sldId id="276"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5" autoAdjust="0"/>
    <p:restoredTop sz="94660"/>
  </p:normalViewPr>
  <p:slideViewPr>
    <p:cSldViewPr>
      <p:cViewPr varScale="1">
        <p:scale>
          <a:sx n="65" d="100"/>
          <a:sy n="65" d="100"/>
        </p:scale>
        <p:origin x="1330" y="41"/>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0" d="100"/>
          <a:sy n="70" d="100"/>
        </p:scale>
        <p:origin x="-2646"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47BF02B-91F1-4066-8EEF-C0CD2174F5A1}" type="datetimeFigureOut">
              <a:rPr lang="en-US" smtClean="0"/>
              <a:t>10/9/2018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DCB9D11-1DEA-4F3F-968B-D11C33839D4C}" type="slidenum">
              <a:rPr lang="en-US" smtClean="0"/>
              <a:t>‹#›</a:t>
            </a:fld>
            <a:endParaRPr lang="en-US"/>
          </a:p>
        </p:txBody>
      </p:sp>
    </p:spTree>
    <p:extLst>
      <p:ext uri="{BB962C8B-B14F-4D97-AF65-F5344CB8AC3E}">
        <p14:creationId xmlns:p14="http://schemas.microsoft.com/office/powerpoint/2010/main" val="39887644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13E77B9-326E-4178-9EED-F54566A5033D}" type="datetimeFigureOut">
              <a:rPr lang="en-US" smtClean="0"/>
              <a:t>10/9/2018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418FAAD-DBF5-4987-AD4F-C2AE4399FFC3}" type="slidenum">
              <a:rPr lang="en-US" smtClean="0"/>
              <a:t>‹#›</a:t>
            </a:fld>
            <a:endParaRPr lang="en-US"/>
          </a:p>
        </p:txBody>
      </p:sp>
    </p:spTree>
    <p:extLst>
      <p:ext uri="{BB962C8B-B14F-4D97-AF65-F5344CB8AC3E}">
        <p14:creationId xmlns:p14="http://schemas.microsoft.com/office/powerpoint/2010/main" val="3540286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Military Background</a:t>
            </a:r>
          </a:p>
          <a:p>
            <a:r>
              <a:rPr lang="en-US" dirty="0" smtClean="0"/>
              <a:t>How</a:t>
            </a:r>
            <a:r>
              <a:rPr lang="en-US" baseline="0" dirty="0" smtClean="0"/>
              <a:t> I started with the CDCR</a:t>
            </a:r>
            <a:endParaRPr lang="en-US" dirty="0"/>
          </a:p>
        </p:txBody>
      </p:sp>
      <p:sp>
        <p:nvSpPr>
          <p:cNvPr id="4" name="Slide Number Placeholder 3"/>
          <p:cNvSpPr>
            <a:spLocks noGrp="1"/>
          </p:cNvSpPr>
          <p:nvPr>
            <p:ph type="sldNum" sz="quarter" idx="10"/>
          </p:nvPr>
        </p:nvSpPr>
        <p:spPr/>
        <p:txBody>
          <a:bodyPr/>
          <a:lstStyle/>
          <a:p>
            <a:fld id="{A418FAAD-DBF5-4987-AD4F-C2AE4399FFC3}" type="slidenum">
              <a:rPr lang="en-US" smtClean="0"/>
              <a:t>1</a:t>
            </a:fld>
            <a:endParaRPr lang="en-US"/>
          </a:p>
        </p:txBody>
      </p:sp>
    </p:spTree>
    <p:extLst>
      <p:ext uri="{BB962C8B-B14F-4D97-AF65-F5344CB8AC3E}">
        <p14:creationId xmlns:p14="http://schemas.microsoft.com/office/powerpoint/2010/main" val="3326518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IT purchases and Services, will go through EIS</a:t>
            </a:r>
            <a:endParaRPr lang="en-US" dirty="0"/>
          </a:p>
        </p:txBody>
      </p:sp>
      <p:sp>
        <p:nvSpPr>
          <p:cNvPr id="4" name="Slide Number Placeholder 3"/>
          <p:cNvSpPr>
            <a:spLocks noGrp="1"/>
          </p:cNvSpPr>
          <p:nvPr>
            <p:ph type="sldNum" sz="quarter" idx="10"/>
          </p:nvPr>
        </p:nvSpPr>
        <p:spPr/>
        <p:txBody>
          <a:bodyPr/>
          <a:lstStyle/>
          <a:p>
            <a:fld id="{A418FAAD-DBF5-4987-AD4F-C2AE4399FFC3}" type="slidenum">
              <a:rPr lang="en-US" smtClean="0"/>
              <a:t>16</a:t>
            </a:fld>
            <a:endParaRPr lang="en-US"/>
          </a:p>
        </p:txBody>
      </p:sp>
    </p:spTree>
    <p:extLst>
      <p:ext uri="{BB962C8B-B14F-4D97-AF65-F5344CB8AC3E}">
        <p14:creationId xmlns:p14="http://schemas.microsoft.com/office/powerpoint/2010/main" val="946860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PIA in the DOM, our policy</a:t>
            </a:r>
            <a:endParaRPr lang="en-US" dirty="0"/>
          </a:p>
        </p:txBody>
      </p:sp>
      <p:sp>
        <p:nvSpPr>
          <p:cNvPr id="4" name="Slide Number Placeholder 3"/>
          <p:cNvSpPr>
            <a:spLocks noGrp="1"/>
          </p:cNvSpPr>
          <p:nvPr>
            <p:ph type="sldNum" sz="quarter" idx="10"/>
          </p:nvPr>
        </p:nvSpPr>
        <p:spPr/>
        <p:txBody>
          <a:bodyPr/>
          <a:lstStyle/>
          <a:p>
            <a:fld id="{A418FAAD-DBF5-4987-AD4F-C2AE4399FFC3}" type="slidenum">
              <a:rPr lang="en-US" smtClean="0"/>
              <a:t>17</a:t>
            </a:fld>
            <a:endParaRPr lang="en-US"/>
          </a:p>
        </p:txBody>
      </p:sp>
    </p:spTree>
    <p:extLst>
      <p:ext uri="{BB962C8B-B14F-4D97-AF65-F5344CB8AC3E}">
        <p14:creationId xmlns:p14="http://schemas.microsoft.com/office/powerpoint/2010/main" val="1936309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Anything offered by PIA</a:t>
            </a:r>
            <a:endParaRPr lang="en-US" dirty="0"/>
          </a:p>
        </p:txBody>
      </p:sp>
      <p:sp>
        <p:nvSpPr>
          <p:cNvPr id="4" name="Slide Number Placeholder 3"/>
          <p:cNvSpPr>
            <a:spLocks noGrp="1"/>
          </p:cNvSpPr>
          <p:nvPr>
            <p:ph type="sldNum" sz="quarter" idx="10"/>
          </p:nvPr>
        </p:nvSpPr>
        <p:spPr/>
        <p:txBody>
          <a:bodyPr/>
          <a:lstStyle/>
          <a:p>
            <a:fld id="{A418FAAD-DBF5-4987-AD4F-C2AE4399FFC3}" type="slidenum">
              <a:rPr lang="en-US" smtClean="0"/>
              <a:t>18</a:t>
            </a:fld>
            <a:endParaRPr lang="en-US"/>
          </a:p>
        </p:txBody>
      </p:sp>
    </p:spTree>
    <p:extLst>
      <p:ext uri="{BB962C8B-B14F-4D97-AF65-F5344CB8AC3E}">
        <p14:creationId xmlns:p14="http://schemas.microsoft.com/office/powerpoint/2010/main" val="563768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PIA website</a:t>
            </a:r>
            <a:endParaRPr lang="en-US" dirty="0"/>
          </a:p>
        </p:txBody>
      </p:sp>
      <p:sp>
        <p:nvSpPr>
          <p:cNvPr id="4" name="Slide Number Placeholder 3"/>
          <p:cNvSpPr>
            <a:spLocks noGrp="1"/>
          </p:cNvSpPr>
          <p:nvPr>
            <p:ph type="sldNum" sz="quarter" idx="10"/>
          </p:nvPr>
        </p:nvSpPr>
        <p:spPr/>
        <p:txBody>
          <a:bodyPr/>
          <a:lstStyle/>
          <a:p>
            <a:fld id="{A418FAAD-DBF5-4987-AD4F-C2AE4399FFC3}" type="slidenum">
              <a:rPr lang="en-US" smtClean="0"/>
              <a:t>19</a:t>
            </a:fld>
            <a:endParaRPr lang="en-US"/>
          </a:p>
        </p:txBody>
      </p:sp>
    </p:spTree>
    <p:extLst>
      <p:ext uri="{BB962C8B-B14F-4D97-AF65-F5344CB8AC3E}">
        <p14:creationId xmlns:p14="http://schemas.microsoft.com/office/powerpoint/2010/main" val="1496912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Decisions</a:t>
            </a:r>
            <a:r>
              <a:rPr lang="en-US" baseline="0" dirty="0" smtClean="0"/>
              <a:t> we make while </a:t>
            </a:r>
            <a:r>
              <a:rPr lang="en-US" baseline="0" dirty="0" err="1" smtClean="0"/>
              <a:t>puchasing</a:t>
            </a:r>
            <a:endParaRPr lang="en-US" dirty="0"/>
          </a:p>
        </p:txBody>
      </p:sp>
      <p:sp>
        <p:nvSpPr>
          <p:cNvPr id="4" name="Slide Number Placeholder 3"/>
          <p:cNvSpPr>
            <a:spLocks noGrp="1"/>
          </p:cNvSpPr>
          <p:nvPr>
            <p:ph type="sldNum" sz="quarter" idx="10"/>
          </p:nvPr>
        </p:nvSpPr>
        <p:spPr/>
        <p:txBody>
          <a:bodyPr/>
          <a:lstStyle/>
          <a:p>
            <a:fld id="{A418FAAD-DBF5-4987-AD4F-C2AE4399FFC3}" type="slidenum">
              <a:rPr lang="en-US" smtClean="0"/>
              <a:t>20</a:t>
            </a:fld>
            <a:endParaRPr lang="en-US"/>
          </a:p>
        </p:txBody>
      </p:sp>
    </p:spTree>
    <p:extLst>
      <p:ext uri="{BB962C8B-B14F-4D97-AF65-F5344CB8AC3E}">
        <p14:creationId xmlns:p14="http://schemas.microsoft.com/office/powerpoint/2010/main" val="163009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CAL </a:t>
            </a:r>
            <a:r>
              <a:rPr lang="en-US" dirty="0" err="1" smtClean="0"/>
              <a:t>eProcure</a:t>
            </a:r>
            <a:r>
              <a:rPr lang="en-US" dirty="0" smtClean="0"/>
              <a:t> </a:t>
            </a:r>
            <a:r>
              <a:rPr lang="en-US" dirty="0" err="1" smtClean="0"/>
              <a:t>wibsite</a:t>
            </a:r>
            <a:endParaRPr lang="en-US" dirty="0"/>
          </a:p>
        </p:txBody>
      </p:sp>
      <p:sp>
        <p:nvSpPr>
          <p:cNvPr id="4" name="Slide Number Placeholder 3"/>
          <p:cNvSpPr>
            <a:spLocks noGrp="1"/>
          </p:cNvSpPr>
          <p:nvPr>
            <p:ph type="sldNum" sz="quarter" idx="10"/>
          </p:nvPr>
        </p:nvSpPr>
        <p:spPr/>
        <p:txBody>
          <a:bodyPr/>
          <a:lstStyle/>
          <a:p>
            <a:fld id="{A418FAAD-DBF5-4987-AD4F-C2AE4399FFC3}" type="slidenum">
              <a:rPr lang="en-US" smtClean="0"/>
              <a:t>21</a:t>
            </a:fld>
            <a:endParaRPr lang="en-US"/>
          </a:p>
        </p:txBody>
      </p:sp>
    </p:spTree>
    <p:extLst>
      <p:ext uri="{BB962C8B-B14F-4D97-AF65-F5344CB8AC3E}">
        <p14:creationId xmlns:p14="http://schemas.microsoft.com/office/powerpoint/2010/main" val="3177484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Bids request</a:t>
            </a:r>
            <a:endParaRPr lang="en-US" dirty="0"/>
          </a:p>
        </p:txBody>
      </p:sp>
      <p:sp>
        <p:nvSpPr>
          <p:cNvPr id="4" name="Slide Number Placeholder 3"/>
          <p:cNvSpPr>
            <a:spLocks noGrp="1"/>
          </p:cNvSpPr>
          <p:nvPr>
            <p:ph type="sldNum" sz="quarter" idx="10"/>
          </p:nvPr>
        </p:nvSpPr>
        <p:spPr/>
        <p:txBody>
          <a:bodyPr/>
          <a:lstStyle/>
          <a:p>
            <a:fld id="{A418FAAD-DBF5-4987-AD4F-C2AE4399FFC3}" type="slidenum">
              <a:rPr lang="en-US" smtClean="0"/>
              <a:t>23</a:t>
            </a:fld>
            <a:endParaRPr lang="en-US"/>
          </a:p>
        </p:txBody>
      </p:sp>
    </p:spTree>
    <p:extLst>
      <p:ext uri="{BB962C8B-B14F-4D97-AF65-F5344CB8AC3E}">
        <p14:creationId xmlns:p14="http://schemas.microsoft.com/office/powerpoint/2010/main" val="3553397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Selling</a:t>
            </a:r>
            <a:r>
              <a:rPr lang="en-US" baseline="0" dirty="0" smtClean="0"/>
              <a:t> good and services to the State, must be a commercially useful function.</a:t>
            </a:r>
            <a:endParaRPr lang="en-US" dirty="0"/>
          </a:p>
        </p:txBody>
      </p:sp>
      <p:sp>
        <p:nvSpPr>
          <p:cNvPr id="4" name="Slide Number Placeholder 3"/>
          <p:cNvSpPr>
            <a:spLocks noGrp="1"/>
          </p:cNvSpPr>
          <p:nvPr>
            <p:ph type="sldNum" sz="quarter" idx="10"/>
          </p:nvPr>
        </p:nvSpPr>
        <p:spPr/>
        <p:txBody>
          <a:bodyPr/>
          <a:lstStyle/>
          <a:p>
            <a:fld id="{A418FAAD-DBF5-4987-AD4F-C2AE4399FFC3}" type="slidenum">
              <a:rPr lang="en-US" smtClean="0"/>
              <a:t>26</a:t>
            </a:fld>
            <a:endParaRPr lang="en-US"/>
          </a:p>
        </p:txBody>
      </p:sp>
    </p:spTree>
    <p:extLst>
      <p:ext uri="{BB962C8B-B14F-4D97-AF65-F5344CB8AC3E}">
        <p14:creationId xmlns:p14="http://schemas.microsoft.com/office/powerpoint/2010/main" val="2650401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Military Service</a:t>
            </a:r>
            <a:endParaRPr lang="en-US" dirty="0"/>
          </a:p>
        </p:txBody>
      </p:sp>
      <p:sp>
        <p:nvSpPr>
          <p:cNvPr id="4" name="Slide Number Placeholder 3"/>
          <p:cNvSpPr>
            <a:spLocks noGrp="1"/>
          </p:cNvSpPr>
          <p:nvPr>
            <p:ph type="sldNum" sz="quarter" idx="10"/>
          </p:nvPr>
        </p:nvSpPr>
        <p:spPr/>
        <p:txBody>
          <a:bodyPr/>
          <a:lstStyle/>
          <a:p>
            <a:fld id="{A418FAAD-DBF5-4987-AD4F-C2AE4399FFC3}" type="slidenum">
              <a:rPr lang="en-US" smtClean="0"/>
              <a:t>2</a:t>
            </a:fld>
            <a:endParaRPr lang="en-US"/>
          </a:p>
        </p:txBody>
      </p:sp>
    </p:spTree>
    <p:extLst>
      <p:ext uri="{BB962C8B-B14F-4D97-AF65-F5344CB8AC3E}">
        <p14:creationId xmlns:p14="http://schemas.microsoft.com/office/powerpoint/2010/main" val="441703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18FAAD-DBF5-4987-AD4F-C2AE4399FFC3}" type="slidenum">
              <a:rPr lang="en-US" smtClean="0"/>
              <a:t>4</a:t>
            </a:fld>
            <a:endParaRPr lang="en-US"/>
          </a:p>
        </p:txBody>
      </p:sp>
    </p:spTree>
    <p:extLst>
      <p:ext uri="{BB962C8B-B14F-4D97-AF65-F5344CB8AC3E}">
        <p14:creationId xmlns:p14="http://schemas.microsoft.com/office/powerpoint/2010/main" val="3208747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Policy we must follow, dealing with public funds.</a:t>
            </a:r>
            <a:endParaRPr lang="en-US" dirty="0"/>
          </a:p>
        </p:txBody>
      </p:sp>
      <p:sp>
        <p:nvSpPr>
          <p:cNvPr id="4" name="Slide Number Placeholder 3"/>
          <p:cNvSpPr>
            <a:spLocks noGrp="1"/>
          </p:cNvSpPr>
          <p:nvPr>
            <p:ph type="sldNum" sz="quarter" idx="10"/>
          </p:nvPr>
        </p:nvSpPr>
        <p:spPr/>
        <p:txBody>
          <a:bodyPr/>
          <a:lstStyle/>
          <a:p>
            <a:fld id="{A418FAAD-DBF5-4987-AD4F-C2AE4399FFC3}" type="slidenum">
              <a:rPr lang="en-US" smtClean="0"/>
              <a:t>5</a:t>
            </a:fld>
            <a:endParaRPr lang="en-US"/>
          </a:p>
        </p:txBody>
      </p:sp>
    </p:spTree>
    <p:extLst>
      <p:ext uri="{BB962C8B-B14F-4D97-AF65-F5344CB8AC3E}">
        <p14:creationId xmlns:p14="http://schemas.microsoft.com/office/powerpoint/2010/main" val="2441550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18FAAD-DBF5-4987-AD4F-C2AE4399FFC3}" type="slidenum">
              <a:rPr lang="en-US" smtClean="0"/>
              <a:t>6</a:t>
            </a:fld>
            <a:endParaRPr lang="en-US"/>
          </a:p>
        </p:txBody>
      </p:sp>
    </p:spTree>
    <p:extLst>
      <p:ext uri="{BB962C8B-B14F-4D97-AF65-F5344CB8AC3E}">
        <p14:creationId xmlns:p14="http://schemas.microsoft.com/office/powerpoint/2010/main" val="4070489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Department’s Purchasing Authority</a:t>
            </a:r>
            <a:endParaRPr lang="en-US" dirty="0"/>
          </a:p>
        </p:txBody>
      </p:sp>
      <p:sp>
        <p:nvSpPr>
          <p:cNvPr id="4" name="Slide Number Placeholder 3"/>
          <p:cNvSpPr>
            <a:spLocks noGrp="1"/>
          </p:cNvSpPr>
          <p:nvPr>
            <p:ph type="sldNum" sz="quarter" idx="10"/>
          </p:nvPr>
        </p:nvSpPr>
        <p:spPr/>
        <p:txBody>
          <a:bodyPr/>
          <a:lstStyle/>
          <a:p>
            <a:fld id="{A418FAAD-DBF5-4987-AD4F-C2AE4399FFC3}" type="slidenum">
              <a:rPr lang="en-US" smtClean="0"/>
              <a:t>7</a:t>
            </a:fld>
            <a:endParaRPr lang="en-US"/>
          </a:p>
        </p:txBody>
      </p:sp>
    </p:spTree>
    <p:extLst>
      <p:ext uri="{BB962C8B-B14F-4D97-AF65-F5344CB8AC3E}">
        <p14:creationId xmlns:p14="http://schemas.microsoft.com/office/powerpoint/2010/main" val="1237121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418FAAD-DBF5-4987-AD4F-C2AE4399FFC3}" type="slidenum">
              <a:rPr lang="en-US" smtClean="0"/>
              <a:t>10</a:t>
            </a:fld>
            <a:endParaRPr lang="en-US"/>
          </a:p>
        </p:txBody>
      </p:sp>
    </p:spTree>
    <p:extLst>
      <p:ext uri="{BB962C8B-B14F-4D97-AF65-F5344CB8AC3E}">
        <p14:creationId xmlns:p14="http://schemas.microsoft.com/office/powerpoint/2010/main" val="1374949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8FAAD-DBF5-4987-AD4F-C2AE4399FFC3}" type="slidenum">
              <a:rPr lang="en-US" smtClean="0"/>
              <a:t>11</a:t>
            </a:fld>
            <a:endParaRPr lang="en-US"/>
          </a:p>
        </p:txBody>
      </p:sp>
    </p:spTree>
    <p:extLst>
      <p:ext uri="{BB962C8B-B14F-4D97-AF65-F5344CB8AC3E}">
        <p14:creationId xmlns:p14="http://schemas.microsoft.com/office/powerpoint/2010/main" val="2338382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8FAAD-DBF5-4987-AD4F-C2AE4399FFC3}" type="slidenum">
              <a:rPr lang="en-US" smtClean="0"/>
              <a:t>12</a:t>
            </a:fld>
            <a:endParaRPr lang="en-US"/>
          </a:p>
        </p:txBody>
      </p:sp>
    </p:spTree>
    <p:extLst>
      <p:ext uri="{BB962C8B-B14F-4D97-AF65-F5344CB8AC3E}">
        <p14:creationId xmlns:p14="http://schemas.microsoft.com/office/powerpoint/2010/main" val="10773663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07D0284-20BA-4C77-881E-E009D58AC879}" type="datetimeFigureOut">
              <a:rPr lang="en-US" smtClean="0"/>
              <a:t>10/9/2018</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8A5F0A6-D5CD-4308-9870-62ED7E37A272}"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07D0284-20BA-4C77-881E-E009D58AC879}"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A5F0A6-D5CD-4308-9870-62ED7E37A27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07D0284-20BA-4C77-881E-E009D58AC879}"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A5F0A6-D5CD-4308-9870-62ED7E37A27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07D0284-20BA-4C77-881E-E009D58AC879}"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A5F0A6-D5CD-4308-9870-62ED7E37A272}" type="slidenum">
              <a:rPr lang="en-US" smtClean="0"/>
              <a:t>‹#›</a:t>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07D0284-20BA-4C77-881E-E009D58AC879}"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A5F0A6-D5CD-4308-9870-62ED7E37A272}"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07D0284-20BA-4C77-881E-E009D58AC879}"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A5F0A6-D5CD-4308-9870-62ED7E37A272}" type="slidenum">
              <a:rPr lang="en-US" smtClean="0"/>
              <a:t>‹#›</a:t>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07D0284-20BA-4C77-881E-E009D58AC879}" type="datetimeFigureOut">
              <a:rPr lang="en-US" smtClean="0"/>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A5F0A6-D5CD-4308-9870-62ED7E37A27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07D0284-20BA-4C77-881E-E009D58AC879}" type="datetimeFigureOut">
              <a:rPr lang="en-US" smtClean="0"/>
              <a:t>10/9/2018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A5F0A6-D5CD-4308-9870-62ED7E37A272}" type="slidenum">
              <a:rPr lang="en-US" smtClean="0"/>
              <a:t>‹#›</a:t>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7D0284-20BA-4C77-881E-E009D58AC879}" type="datetimeFigureOut">
              <a:rPr lang="en-US" smtClean="0"/>
              <a:t>10/9/2018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A5F0A6-D5CD-4308-9870-62ED7E37A27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807D0284-20BA-4C77-881E-E009D58AC879}"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A5F0A6-D5CD-4308-9870-62ED7E37A27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807D0284-20BA-4C77-881E-E009D58AC879}" type="datetimeFigureOut">
              <a:rPr lang="en-US" smtClean="0"/>
              <a:t>10/9/2018</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8A5F0A6-D5CD-4308-9870-62ED7E37A272}"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07D0284-20BA-4C77-881E-E009D58AC879}" type="datetimeFigureOut">
              <a:rPr lang="en-US" smtClean="0"/>
              <a:t>10/9/2018</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8A5F0A6-D5CD-4308-9870-62ED7E37A27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dgs.ca.gov/"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caleprocure.ca.gov/"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2.emf"/><Relationship Id="rId5" Type="http://schemas.openxmlformats.org/officeDocument/2006/relationships/oleObject" Target="../embeddings/oleObject5.bin"/><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SBDVBEAdvocate@cdcr.ca.gov" TargetMode="External"/><Relationship Id="rId2" Type="http://schemas.openxmlformats.org/officeDocument/2006/relationships/hyperlink" Target="mailto:Sam.Venero@cdcr.ca.gov"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oleObject1.bin"/><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emf"/><Relationship Id="rId5" Type="http://schemas.openxmlformats.org/officeDocument/2006/relationships/oleObject" Target="../embeddings/oleObject2.bin"/><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8.e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838200" y="304800"/>
            <a:ext cx="8153400" cy="182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r"/>
            <a:endParaRPr lang="en-US" dirty="0"/>
          </a:p>
        </p:txBody>
      </p:sp>
      <p:sp>
        <p:nvSpPr>
          <p:cNvPr id="2" name="Title 1"/>
          <p:cNvSpPr>
            <a:spLocks noGrp="1"/>
          </p:cNvSpPr>
          <p:nvPr>
            <p:ph type="ctrTitle"/>
          </p:nvPr>
        </p:nvSpPr>
        <p:spPr>
          <a:xfrm rot="10800000" flipV="1">
            <a:off x="762000" y="304800"/>
            <a:ext cx="8229600" cy="1219200"/>
          </a:xfrm>
        </p:spPr>
        <p:txBody>
          <a:bodyPr>
            <a:normAutofit/>
          </a:bodyPr>
          <a:lstStyle/>
          <a:p>
            <a:pPr algn="ctr"/>
            <a:r>
              <a:rPr lang="en-US" sz="3200" dirty="0"/>
              <a:t>8</a:t>
            </a:r>
            <a:r>
              <a:rPr lang="en-US" sz="3200" dirty="0" smtClean="0"/>
              <a:t>th Annual Veteran and Small Business Summit</a:t>
            </a:r>
            <a:endParaRPr lang="en-US" sz="3200" dirty="0"/>
          </a:p>
        </p:txBody>
      </p:sp>
      <p:sp>
        <p:nvSpPr>
          <p:cNvPr id="3" name="Subtitle 2"/>
          <p:cNvSpPr>
            <a:spLocks noGrp="1"/>
          </p:cNvSpPr>
          <p:nvPr>
            <p:ph type="subTitle" idx="1"/>
          </p:nvPr>
        </p:nvSpPr>
        <p:spPr>
          <a:xfrm>
            <a:off x="990600" y="3352800"/>
            <a:ext cx="7772400" cy="2209800"/>
          </a:xfrm>
        </p:spPr>
        <p:txBody>
          <a:bodyPr/>
          <a:lstStyle/>
          <a:p>
            <a:pPr algn="ctr"/>
            <a:r>
              <a:rPr lang="en-US" dirty="0" smtClean="0"/>
              <a:t>SAM G.VENERO</a:t>
            </a:r>
          </a:p>
          <a:p>
            <a:pPr algn="ctr"/>
            <a:r>
              <a:rPr lang="en-US" dirty="0" smtClean="0"/>
              <a:t>Correctional Business Manager I</a:t>
            </a:r>
          </a:p>
          <a:p>
            <a:pPr algn="ctr"/>
            <a:r>
              <a:rPr lang="en-US" dirty="0" smtClean="0"/>
              <a:t>Ironwood State Prison</a:t>
            </a:r>
          </a:p>
          <a:p>
            <a:pPr algn="ctr"/>
            <a:r>
              <a:rPr lang="en-US" dirty="0" smtClean="0"/>
              <a:t>Department of Corrections and Rehabilitation</a:t>
            </a:r>
          </a:p>
        </p:txBody>
      </p:sp>
      <p:sp>
        <p:nvSpPr>
          <p:cNvPr id="8" name="Oval 7"/>
          <p:cNvSpPr/>
          <p:nvPr/>
        </p:nvSpPr>
        <p:spPr>
          <a:xfrm>
            <a:off x="0" y="1116435"/>
            <a:ext cx="2525413" cy="2433040"/>
          </a:xfrm>
          <a:prstGeom prst="ellipse">
            <a:avLst/>
          </a:prstGeom>
          <a:blipFill>
            <a:blip r:embed="rId3">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6981670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3469" y="1722120"/>
            <a:ext cx="8798131" cy="4678680"/>
          </a:xfrm>
        </p:spPr>
        <p:txBody>
          <a:bodyPr/>
          <a:lstStyle/>
          <a:p>
            <a:pPr lvl="2"/>
            <a:endParaRPr lang="en-US" dirty="0" smtClean="0"/>
          </a:p>
          <a:p>
            <a:pPr lvl="3"/>
            <a:r>
              <a:rPr lang="en-US" sz="2400" dirty="0" smtClean="0"/>
              <a:t>California State Agencies and Departments may use a streamlined procurement process known as the SB/DVBE Option by contracting directly with a California-certified small business (SB) or disabled Veterans Business Enterprise (DVBE) for goods, services, and information technology valued between $5,000.01 and $</a:t>
            </a:r>
            <a:r>
              <a:rPr lang="en-US" sz="2400" dirty="0" smtClean="0"/>
              <a:t>249,999.99</a:t>
            </a:r>
            <a:r>
              <a:rPr lang="en-US" sz="2400" dirty="0" smtClean="0"/>
              <a:t>.</a:t>
            </a:r>
          </a:p>
          <a:p>
            <a:pPr lvl="3"/>
            <a:endParaRPr lang="en-US" sz="2400" dirty="0"/>
          </a:p>
          <a:p>
            <a:pPr lvl="3"/>
            <a:r>
              <a:rPr lang="en-US" sz="2400" dirty="0" smtClean="0"/>
              <a:t>For more information at </a:t>
            </a:r>
            <a:r>
              <a:rPr lang="en-US" sz="2400" dirty="0" smtClean="0">
                <a:hlinkClick r:id="rId3"/>
              </a:rPr>
              <a:t>www.dgs.ca.gov</a:t>
            </a:r>
            <a:endParaRPr lang="en-US" sz="2400" dirty="0" smtClean="0"/>
          </a:p>
          <a:p>
            <a:pPr lvl="3"/>
            <a:r>
              <a:rPr lang="en-US" sz="2400" dirty="0" smtClean="0"/>
              <a:t>Or </a:t>
            </a:r>
            <a:r>
              <a:rPr lang="en-US" sz="2400" dirty="0" smtClean="0">
                <a:hlinkClick r:id="rId4"/>
              </a:rPr>
              <a:t>https://caleprocure.ca.gov</a:t>
            </a:r>
            <a:endParaRPr lang="en-US" sz="2400" dirty="0" smtClean="0"/>
          </a:p>
          <a:p>
            <a:pPr lvl="3"/>
            <a:endParaRPr lang="en-US" sz="2400" dirty="0"/>
          </a:p>
        </p:txBody>
      </p:sp>
      <p:grpSp>
        <p:nvGrpSpPr>
          <p:cNvPr id="11" name="Group 10"/>
          <p:cNvGrpSpPr/>
          <p:nvPr/>
        </p:nvGrpSpPr>
        <p:grpSpPr>
          <a:xfrm>
            <a:off x="193469" y="76200"/>
            <a:ext cx="8493330" cy="1645920"/>
            <a:chOff x="193469" y="76200"/>
            <a:chExt cx="8493330" cy="1645920"/>
          </a:xfrm>
        </p:grpSpPr>
        <p:sp>
          <p:nvSpPr>
            <p:cNvPr id="12" name="Rounded Rectangle 11"/>
            <p:cNvSpPr/>
            <p:nvPr/>
          </p:nvSpPr>
          <p:spPr>
            <a:xfrm>
              <a:off x="838200" y="197594"/>
              <a:ext cx="7848599" cy="6604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ctr"/>
              <a:r>
                <a:rPr lang="en-US" dirty="0" smtClean="0"/>
                <a:t>State of California Benefits of SB/DVBE options </a:t>
              </a:r>
              <a:endParaRPr lang="en-US" dirty="0"/>
            </a:p>
          </p:txBody>
        </p:sp>
        <p:sp>
          <p:nvSpPr>
            <p:cNvPr id="13" name="Oval 12"/>
            <p:cNvSpPr/>
            <p:nvPr/>
          </p:nvSpPr>
          <p:spPr>
            <a:xfrm>
              <a:off x="193469" y="76200"/>
              <a:ext cx="1645920" cy="1645920"/>
            </a:xfrm>
            <a:prstGeom prst="ellipse">
              <a:avLst/>
            </a:prstGeom>
            <a:blipFill>
              <a:blip r:embed="rId5"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7" name="Title 1"/>
          <p:cNvSpPr txBox="1">
            <a:spLocks/>
          </p:cNvSpPr>
          <p:nvPr/>
        </p:nvSpPr>
        <p:spPr>
          <a:xfrm>
            <a:off x="3276600" y="-76200"/>
            <a:ext cx="5410200" cy="1276224"/>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r"/>
            <a:endParaRPr lang="en-US" dirty="0"/>
          </a:p>
        </p:txBody>
      </p:sp>
    </p:spTree>
    <p:extLst>
      <p:ext uri="{BB962C8B-B14F-4D97-AF65-F5344CB8AC3E}">
        <p14:creationId xmlns:p14="http://schemas.microsoft.com/office/powerpoint/2010/main" val="39943950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6719" y="1752600"/>
            <a:ext cx="8229600" cy="4254691"/>
          </a:xfrm>
        </p:spPr>
        <p:txBody>
          <a:bodyPr>
            <a:normAutofit fontScale="77500" lnSpcReduction="20000"/>
          </a:bodyPr>
          <a:lstStyle/>
          <a:p>
            <a:r>
              <a:rPr lang="en-US" dirty="0"/>
              <a:t>In order for a small business to be eligible for certification, the small business must meet the following requirements: </a:t>
            </a:r>
          </a:p>
          <a:p>
            <a:r>
              <a:rPr lang="en-US" dirty="0"/>
              <a:t>Be independently owned and operated; </a:t>
            </a:r>
          </a:p>
          <a:p>
            <a:r>
              <a:rPr lang="en-US" dirty="0"/>
              <a:t>Not dominant in field of operation;    </a:t>
            </a:r>
          </a:p>
          <a:p>
            <a:r>
              <a:rPr lang="en-US" dirty="0"/>
              <a:t>Principal office located in California;   </a:t>
            </a:r>
          </a:p>
          <a:p>
            <a:r>
              <a:rPr lang="en-US" dirty="0"/>
              <a:t>Owners (officers, if a corporation) domiciled in California; and,   </a:t>
            </a:r>
          </a:p>
          <a:p>
            <a:r>
              <a:rPr lang="en-US" dirty="0"/>
              <a:t>Including affiliates, be either, </a:t>
            </a:r>
          </a:p>
          <a:p>
            <a:pPr lvl="1"/>
            <a:r>
              <a:rPr lang="en-US" dirty="0"/>
              <a:t>A business with 100 or fewer employees; an average annual gross receipts of $15 million or less, over the last three tax years; </a:t>
            </a:r>
          </a:p>
          <a:p>
            <a:pPr lvl="1"/>
            <a:r>
              <a:rPr lang="en-US" dirty="0"/>
              <a:t>A manufacturer* with 100 or fewer employees; or, </a:t>
            </a:r>
          </a:p>
          <a:p>
            <a:pPr lvl="1"/>
            <a:r>
              <a:rPr lang="en-US" dirty="0"/>
              <a:t>A microbusiness. A small business will automatically be designated as a microbusiness, if gross annual receipts are less than $3,500,000; or the small business is a manufacturer with 25 or fewer employees. </a:t>
            </a:r>
          </a:p>
          <a:p>
            <a:endParaRPr lang="en-US" dirty="0" smtClean="0"/>
          </a:p>
        </p:txBody>
      </p:sp>
      <p:grpSp>
        <p:nvGrpSpPr>
          <p:cNvPr id="10" name="Group 9"/>
          <p:cNvGrpSpPr/>
          <p:nvPr/>
        </p:nvGrpSpPr>
        <p:grpSpPr>
          <a:xfrm>
            <a:off x="193469" y="76200"/>
            <a:ext cx="8473336" cy="1645920"/>
            <a:chOff x="193469" y="76200"/>
            <a:chExt cx="8473336" cy="1645920"/>
          </a:xfrm>
        </p:grpSpPr>
        <p:sp>
          <p:nvSpPr>
            <p:cNvPr id="5" name="Rounded Rectangle 4"/>
            <p:cNvSpPr/>
            <p:nvPr/>
          </p:nvSpPr>
          <p:spPr>
            <a:xfrm>
              <a:off x="818206" y="213398"/>
              <a:ext cx="7848599" cy="6604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ctr"/>
              <a:r>
                <a:rPr lang="en-US" sz="2400" dirty="0" smtClean="0"/>
                <a:t>Small Business Eligibility Requirements</a:t>
              </a:r>
              <a:endParaRPr lang="en-US" sz="2400" dirty="0"/>
            </a:p>
          </p:txBody>
        </p:sp>
        <p:sp>
          <p:nvSpPr>
            <p:cNvPr id="6" name="Oval 5"/>
            <p:cNvSpPr/>
            <p:nvPr/>
          </p:nvSpPr>
          <p:spPr>
            <a:xfrm>
              <a:off x="193469" y="76200"/>
              <a:ext cx="1645920" cy="1645920"/>
            </a:xfrm>
            <a:prstGeom prst="ellipse">
              <a:avLst/>
            </a:prstGeom>
            <a:blipFill>
              <a:blip r:embed="rId3"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7" name="Title 1"/>
          <p:cNvSpPr txBox="1">
            <a:spLocks/>
          </p:cNvSpPr>
          <p:nvPr/>
        </p:nvSpPr>
        <p:spPr>
          <a:xfrm>
            <a:off x="3276600" y="-76200"/>
            <a:ext cx="5410200" cy="1276224"/>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r"/>
            <a:endParaRPr lang="en-US" dirty="0"/>
          </a:p>
        </p:txBody>
      </p:sp>
    </p:spTree>
    <p:extLst>
      <p:ext uri="{BB962C8B-B14F-4D97-AF65-F5344CB8AC3E}">
        <p14:creationId xmlns:p14="http://schemas.microsoft.com/office/powerpoint/2010/main" val="4393716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22120"/>
            <a:ext cx="8229600" cy="4526280"/>
          </a:xfrm>
        </p:spPr>
        <p:txBody>
          <a:bodyPr>
            <a:normAutofit fontScale="85000" lnSpcReduction="20000"/>
          </a:bodyPr>
          <a:lstStyle/>
          <a:p>
            <a:r>
              <a:rPr lang="en-US" dirty="0"/>
              <a:t>For DVBE certification purposes, a "disabled veteran" is: A veteran of the U.S. military, naval, or air service; </a:t>
            </a:r>
          </a:p>
          <a:p>
            <a:r>
              <a:rPr lang="en-US" dirty="0"/>
              <a:t>The veteran must have a service-connected disability of at least 10% or more; and </a:t>
            </a:r>
          </a:p>
          <a:p>
            <a:r>
              <a:rPr lang="en-US" dirty="0"/>
              <a:t>The veteran must reside in California. </a:t>
            </a:r>
          </a:p>
          <a:p>
            <a:r>
              <a:rPr lang="en-US" dirty="0"/>
              <a:t>To be certified as a DVBE, your firm must meet the following requirements:</a:t>
            </a:r>
          </a:p>
          <a:p>
            <a:r>
              <a:rPr lang="en-US" dirty="0"/>
              <a:t>Your business must be at least 51% owned by one or more disabled veterans; </a:t>
            </a:r>
          </a:p>
          <a:p>
            <a:r>
              <a:rPr lang="en-US" dirty="0"/>
              <a:t>Your daily business operations must be managed and controlled by one or more disabled veterans </a:t>
            </a:r>
          </a:p>
          <a:p>
            <a:r>
              <a:rPr lang="en-US" b="1" dirty="0"/>
              <a:t>NOTE:</a:t>
            </a:r>
            <a:r>
              <a:rPr lang="en-US" dirty="0"/>
              <a:t>  The disabled veteran who manages and controls the business is not required to be an owner of the applicant </a:t>
            </a:r>
            <a:r>
              <a:rPr lang="en-US" dirty="0" smtClean="0"/>
              <a:t>business.</a:t>
            </a:r>
          </a:p>
        </p:txBody>
      </p:sp>
      <p:grpSp>
        <p:nvGrpSpPr>
          <p:cNvPr id="4" name="Group 3"/>
          <p:cNvGrpSpPr/>
          <p:nvPr/>
        </p:nvGrpSpPr>
        <p:grpSpPr>
          <a:xfrm>
            <a:off x="193469" y="76200"/>
            <a:ext cx="8476553" cy="1645920"/>
            <a:chOff x="193469" y="76200"/>
            <a:chExt cx="8476553" cy="1645920"/>
          </a:xfrm>
        </p:grpSpPr>
        <p:sp>
          <p:nvSpPr>
            <p:cNvPr id="5" name="Rounded Rectangle 4"/>
            <p:cNvSpPr/>
            <p:nvPr/>
          </p:nvSpPr>
          <p:spPr>
            <a:xfrm>
              <a:off x="821423" y="197594"/>
              <a:ext cx="7848599" cy="6604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ctr"/>
              <a:r>
                <a:rPr lang="en-US" dirty="0" smtClean="0"/>
                <a:t>  Disable Veteran Business Enterprise (DVBE) Certification </a:t>
              </a:r>
            </a:p>
            <a:p>
              <a:pPr algn="ctr"/>
              <a:r>
                <a:rPr lang="en-US" dirty="0" smtClean="0"/>
                <a:t>Eligibility Requirement</a:t>
              </a:r>
              <a:endParaRPr lang="en-US" dirty="0"/>
            </a:p>
          </p:txBody>
        </p:sp>
        <p:sp>
          <p:nvSpPr>
            <p:cNvPr id="6" name="Oval 5"/>
            <p:cNvSpPr/>
            <p:nvPr/>
          </p:nvSpPr>
          <p:spPr>
            <a:xfrm>
              <a:off x="193469" y="76200"/>
              <a:ext cx="1645920" cy="1645920"/>
            </a:xfrm>
            <a:prstGeom prst="ellipse">
              <a:avLst/>
            </a:prstGeom>
            <a:blipFill>
              <a:blip r:embed="rId3"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7" name="Title 1"/>
          <p:cNvSpPr txBox="1">
            <a:spLocks/>
          </p:cNvSpPr>
          <p:nvPr/>
        </p:nvSpPr>
        <p:spPr>
          <a:xfrm>
            <a:off x="1722120" y="197594"/>
            <a:ext cx="7040880" cy="701566"/>
          </a:xfrm>
          <a:prstGeom prst="rect">
            <a:avLst/>
          </a:prstGeom>
        </p:spPr>
        <p:txBody>
          <a:bodyPr vert="horz" rtlCol="0" anchor="ctr">
            <a:normAutofit lnSpcReduction="1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r"/>
            <a:endParaRPr lang="en-US" dirty="0"/>
          </a:p>
        </p:txBody>
      </p:sp>
    </p:spTree>
    <p:extLst>
      <p:ext uri="{BB962C8B-B14F-4D97-AF65-F5344CB8AC3E}">
        <p14:creationId xmlns:p14="http://schemas.microsoft.com/office/powerpoint/2010/main" val="42573664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22120"/>
            <a:ext cx="8229600" cy="4678680"/>
          </a:xfrm>
        </p:spPr>
        <p:txBody>
          <a:bodyPr>
            <a:normAutofit/>
          </a:bodyPr>
          <a:lstStyle/>
          <a:p>
            <a:r>
              <a:rPr lang="en-US" sz="1800" dirty="0" smtClean="0"/>
              <a:t>So as items are needed to operate the prison, it is broken down by following the policy:</a:t>
            </a:r>
          </a:p>
          <a:p>
            <a:endParaRPr lang="en-US" sz="1800" dirty="0"/>
          </a:p>
          <a:p>
            <a:r>
              <a:rPr lang="en-US" sz="4400" dirty="0" smtClean="0"/>
              <a:t>Goods-</a:t>
            </a:r>
          </a:p>
          <a:p>
            <a:endParaRPr lang="en-US" sz="1800" dirty="0" smtClean="0"/>
          </a:p>
          <a:p>
            <a:r>
              <a:rPr lang="en-US" sz="4000" dirty="0" smtClean="0"/>
              <a:t>Services-</a:t>
            </a:r>
          </a:p>
          <a:p>
            <a:endParaRPr lang="en-US" sz="1800" dirty="0" smtClean="0"/>
          </a:p>
          <a:p>
            <a:r>
              <a:rPr lang="en-US" sz="4000" dirty="0" smtClean="0"/>
              <a:t>IT Good and Services</a:t>
            </a:r>
            <a:endParaRPr lang="en-US" sz="4000" dirty="0"/>
          </a:p>
          <a:p>
            <a:pPr marL="109728" indent="0">
              <a:buNone/>
            </a:pPr>
            <a:endParaRPr lang="en-US" sz="1800" dirty="0" smtClean="0"/>
          </a:p>
          <a:p>
            <a:endParaRPr lang="en-US" sz="1800" dirty="0" smtClean="0"/>
          </a:p>
          <a:p>
            <a:endParaRPr lang="en-US" sz="1800" dirty="0"/>
          </a:p>
        </p:txBody>
      </p:sp>
      <p:grpSp>
        <p:nvGrpSpPr>
          <p:cNvPr id="4" name="Group 3"/>
          <p:cNvGrpSpPr/>
          <p:nvPr/>
        </p:nvGrpSpPr>
        <p:grpSpPr>
          <a:xfrm>
            <a:off x="224929" y="73404"/>
            <a:ext cx="8493330" cy="1645920"/>
            <a:chOff x="193469" y="76200"/>
            <a:chExt cx="8493330" cy="1645920"/>
          </a:xfrm>
        </p:grpSpPr>
        <p:sp>
          <p:nvSpPr>
            <p:cNvPr id="5" name="Rounded Rectangle 4"/>
            <p:cNvSpPr/>
            <p:nvPr/>
          </p:nvSpPr>
          <p:spPr>
            <a:xfrm>
              <a:off x="838200" y="197594"/>
              <a:ext cx="7848599" cy="6604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r"/>
              <a:endParaRPr lang="en-US" dirty="0"/>
            </a:p>
          </p:txBody>
        </p:sp>
        <p:sp>
          <p:nvSpPr>
            <p:cNvPr id="6" name="Oval 5"/>
            <p:cNvSpPr/>
            <p:nvPr/>
          </p:nvSpPr>
          <p:spPr>
            <a:xfrm>
              <a:off x="193469" y="76200"/>
              <a:ext cx="1645920" cy="1645920"/>
            </a:xfrm>
            <a:prstGeom prst="ellipse">
              <a:avLst/>
            </a:prstGeom>
            <a:blipFill>
              <a:blip r:embed="rId2"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7" name="Title 1"/>
          <p:cNvSpPr txBox="1">
            <a:spLocks/>
          </p:cNvSpPr>
          <p:nvPr/>
        </p:nvSpPr>
        <p:spPr>
          <a:xfrm>
            <a:off x="1645920" y="197594"/>
            <a:ext cx="7040880" cy="701566"/>
          </a:xfrm>
          <a:prstGeom prst="rect">
            <a:avLst/>
          </a:prstGeom>
        </p:spPr>
        <p:txBody>
          <a:bodyPr vert="horz" rtlCol="0" anchor="ctr">
            <a:normAutofit lnSpcReduction="1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dirty="0" smtClean="0"/>
              <a:t>Ironwood State Prison    </a:t>
            </a:r>
            <a:endParaRPr lang="en-US" dirty="0"/>
          </a:p>
        </p:txBody>
      </p:sp>
    </p:spTree>
    <p:extLst>
      <p:ext uri="{BB962C8B-B14F-4D97-AF65-F5344CB8AC3E}">
        <p14:creationId xmlns:p14="http://schemas.microsoft.com/office/powerpoint/2010/main" val="11876312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22120"/>
            <a:ext cx="8229600" cy="4907280"/>
          </a:xfrm>
        </p:spPr>
        <p:txBody>
          <a:bodyPr>
            <a:normAutofit/>
          </a:bodyPr>
          <a:lstStyle/>
          <a:p>
            <a:r>
              <a:rPr lang="en-US" sz="1800" dirty="0" smtClean="0"/>
              <a:t>Amory Ammunition			Landscaping/Grounds	</a:t>
            </a:r>
          </a:p>
          <a:p>
            <a:r>
              <a:rPr lang="en-US" sz="1800" dirty="0" smtClean="0"/>
              <a:t>Constructions			Locksmith Supplies</a:t>
            </a:r>
          </a:p>
          <a:p>
            <a:r>
              <a:rPr lang="en-US" sz="1800" dirty="0" smtClean="0"/>
              <a:t>Electrical Supplies			Kitchen Maintenance Supplies</a:t>
            </a:r>
          </a:p>
          <a:p>
            <a:r>
              <a:rPr lang="en-US" sz="1800" dirty="0" smtClean="0"/>
              <a:t>Equipment Major  (over $5,000.00)	Painting Supplies	</a:t>
            </a:r>
          </a:p>
          <a:p>
            <a:r>
              <a:rPr lang="en-US" sz="1800" dirty="0" smtClean="0"/>
              <a:t>Equipment Minor (under $5,000.00)	Engineering Supplies</a:t>
            </a:r>
          </a:p>
          <a:p>
            <a:r>
              <a:rPr lang="en-US" sz="1800" dirty="0" smtClean="0"/>
              <a:t>Maintenance Supplies		Plumbing Supplies</a:t>
            </a:r>
          </a:p>
          <a:p>
            <a:r>
              <a:rPr lang="en-US" sz="1800" dirty="0" smtClean="0"/>
              <a:t>Furniture				Mechanical Supplies</a:t>
            </a:r>
          </a:p>
          <a:p>
            <a:r>
              <a:rPr lang="en-US" sz="1800" dirty="0" smtClean="0"/>
              <a:t>Janitorial Supplies			Carpentry Items/Supplies</a:t>
            </a:r>
          </a:p>
          <a:p>
            <a:r>
              <a:rPr lang="en-US" sz="1800" dirty="0" smtClean="0"/>
              <a:t>Office Supplies			Housekeeping Supplies</a:t>
            </a:r>
          </a:p>
          <a:p>
            <a:r>
              <a:rPr lang="en-US" sz="1800" dirty="0" smtClean="0"/>
              <a:t>Communication equipment		Security Expenses</a:t>
            </a:r>
          </a:p>
          <a:p>
            <a:r>
              <a:rPr lang="en-US" sz="1800" dirty="0" smtClean="0"/>
              <a:t>Food					Chemical Agents</a:t>
            </a:r>
          </a:p>
          <a:p>
            <a:r>
              <a:rPr lang="en-US" sz="1800" dirty="0" smtClean="0"/>
              <a:t>Feeding Material			Weapons</a:t>
            </a:r>
          </a:p>
          <a:p>
            <a:r>
              <a:rPr lang="en-US" sz="1800" dirty="0" smtClean="0"/>
              <a:t>Clothing</a:t>
            </a:r>
          </a:p>
        </p:txBody>
      </p:sp>
      <p:grpSp>
        <p:nvGrpSpPr>
          <p:cNvPr id="4" name="Group 3"/>
          <p:cNvGrpSpPr/>
          <p:nvPr/>
        </p:nvGrpSpPr>
        <p:grpSpPr>
          <a:xfrm>
            <a:off x="193470" y="76200"/>
            <a:ext cx="8493330" cy="1645920"/>
            <a:chOff x="193469" y="76200"/>
            <a:chExt cx="8493330" cy="1645920"/>
          </a:xfrm>
        </p:grpSpPr>
        <p:sp>
          <p:nvSpPr>
            <p:cNvPr id="5" name="Rounded Rectangle 4"/>
            <p:cNvSpPr/>
            <p:nvPr/>
          </p:nvSpPr>
          <p:spPr>
            <a:xfrm>
              <a:off x="838200" y="197594"/>
              <a:ext cx="7848599" cy="6604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r"/>
              <a:endParaRPr lang="en-US" dirty="0"/>
            </a:p>
          </p:txBody>
        </p:sp>
        <p:sp>
          <p:nvSpPr>
            <p:cNvPr id="6" name="Oval 5"/>
            <p:cNvSpPr/>
            <p:nvPr/>
          </p:nvSpPr>
          <p:spPr>
            <a:xfrm>
              <a:off x="193469" y="76200"/>
              <a:ext cx="1645920" cy="1645920"/>
            </a:xfrm>
            <a:prstGeom prst="ellipse">
              <a:avLst/>
            </a:prstGeom>
            <a:blipFill>
              <a:blip r:embed="rId2"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7" name="Title 1"/>
          <p:cNvSpPr txBox="1">
            <a:spLocks/>
          </p:cNvSpPr>
          <p:nvPr/>
        </p:nvSpPr>
        <p:spPr>
          <a:xfrm>
            <a:off x="1645920" y="197594"/>
            <a:ext cx="7040880" cy="701566"/>
          </a:xfrm>
          <a:prstGeom prst="rect">
            <a:avLst/>
          </a:prstGeom>
        </p:spPr>
        <p:txBody>
          <a:bodyPr vert="horz" rtlCol="0" anchor="ctr">
            <a:normAutofit lnSpcReduction="1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dirty="0" smtClean="0"/>
              <a:t>ISP Goods</a:t>
            </a:r>
            <a:endParaRPr lang="en-US" dirty="0"/>
          </a:p>
        </p:txBody>
      </p:sp>
    </p:spTree>
    <p:extLst>
      <p:ext uri="{BB962C8B-B14F-4D97-AF65-F5344CB8AC3E}">
        <p14:creationId xmlns:p14="http://schemas.microsoft.com/office/powerpoint/2010/main" val="8885743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4724400"/>
          </a:xfrm>
        </p:spPr>
        <p:txBody>
          <a:bodyPr>
            <a:normAutofit/>
          </a:bodyPr>
          <a:lstStyle/>
          <a:p>
            <a:r>
              <a:rPr lang="en-US" sz="1800" dirty="0" smtClean="0"/>
              <a:t>Asphalt Paving			Moving &amp; Storage</a:t>
            </a:r>
          </a:p>
          <a:p>
            <a:r>
              <a:rPr lang="en-US" sz="1800" dirty="0" smtClean="0"/>
              <a:t>Boiler Rental, Repair &amp; Maintenance	Pest Control Services</a:t>
            </a:r>
          </a:p>
          <a:p>
            <a:r>
              <a:rPr lang="en-US" sz="1800" dirty="0" smtClean="0"/>
              <a:t>Concrete (cutting/pumping)		Portable Toilet Services</a:t>
            </a:r>
          </a:p>
          <a:p>
            <a:r>
              <a:rPr lang="en-US" sz="1800" dirty="0" smtClean="0"/>
              <a:t>Construction Services		Power Generator rental</a:t>
            </a:r>
          </a:p>
          <a:p>
            <a:r>
              <a:rPr lang="en-US" sz="1800" dirty="0" smtClean="0"/>
              <a:t>Crane Services			Public Works</a:t>
            </a:r>
          </a:p>
          <a:p>
            <a:r>
              <a:rPr lang="en-US" sz="1800" dirty="0" smtClean="0"/>
              <a:t>Electric Services			Remediation Investigation</a:t>
            </a:r>
          </a:p>
          <a:p>
            <a:r>
              <a:rPr lang="en-US" sz="1800" dirty="0" smtClean="0"/>
              <a:t>Energy Efficiency/Conservation	Reprographics</a:t>
            </a:r>
          </a:p>
          <a:p>
            <a:r>
              <a:rPr lang="en-US" sz="1800" dirty="0" smtClean="0"/>
              <a:t>Environmental Planning Services	Tool Repair</a:t>
            </a:r>
          </a:p>
          <a:p>
            <a:r>
              <a:rPr lang="en-US" sz="1800" dirty="0" smtClean="0"/>
              <a:t>Fire Alarm System			Underground Utility location</a:t>
            </a:r>
          </a:p>
          <a:p>
            <a:r>
              <a:rPr lang="en-US" sz="1800" dirty="0"/>
              <a:t>F</a:t>
            </a:r>
            <a:r>
              <a:rPr lang="en-US" sz="1800" dirty="0" smtClean="0"/>
              <a:t>ire Suppression			Uniform &amp; Linen Services</a:t>
            </a:r>
          </a:p>
          <a:p>
            <a:r>
              <a:rPr lang="en-US" sz="1800" dirty="0" smtClean="0"/>
              <a:t>Hazardous Material			Water Testing Services</a:t>
            </a:r>
          </a:p>
          <a:p>
            <a:r>
              <a:rPr lang="en-US" sz="1800" dirty="0" smtClean="0"/>
              <a:t>HVAC Air Balancing			Medical Monitoring</a:t>
            </a:r>
          </a:p>
          <a:p>
            <a:r>
              <a:rPr lang="en-US" sz="1800" dirty="0" smtClean="0"/>
              <a:t>Landscaping				Medical Waste Services</a:t>
            </a:r>
          </a:p>
          <a:p>
            <a:r>
              <a:rPr lang="en-US" sz="1800" dirty="0" smtClean="0"/>
              <a:t>Postage Services</a:t>
            </a:r>
            <a:endParaRPr lang="en-US" sz="700" dirty="0" smtClean="0"/>
          </a:p>
          <a:p>
            <a:pPr lvl="8"/>
            <a:endParaRPr lang="en-US" sz="700" dirty="0" smtClean="0"/>
          </a:p>
          <a:p>
            <a:pPr marL="109728" indent="0">
              <a:buNone/>
            </a:pPr>
            <a:endParaRPr lang="en-US" sz="1800" dirty="0" smtClean="0"/>
          </a:p>
          <a:p>
            <a:endParaRPr lang="en-US" sz="1800" dirty="0"/>
          </a:p>
        </p:txBody>
      </p:sp>
      <p:grpSp>
        <p:nvGrpSpPr>
          <p:cNvPr id="4" name="Group 3"/>
          <p:cNvGrpSpPr/>
          <p:nvPr/>
        </p:nvGrpSpPr>
        <p:grpSpPr>
          <a:xfrm>
            <a:off x="193469" y="76200"/>
            <a:ext cx="8493330" cy="1645920"/>
            <a:chOff x="193469" y="76200"/>
            <a:chExt cx="8493330" cy="1645920"/>
          </a:xfrm>
        </p:grpSpPr>
        <p:sp>
          <p:nvSpPr>
            <p:cNvPr id="5" name="Rounded Rectangle 4"/>
            <p:cNvSpPr/>
            <p:nvPr/>
          </p:nvSpPr>
          <p:spPr>
            <a:xfrm>
              <a:off x="838200" y="197594"/>
              <a:ext cx="7848599" cy="6604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r"/>
              <a:endParaRPr lang="en-US" dirty="0"/>
            </a:p>
          </p:txBody>
        </p:sp>
        <p:sp>
          <p:nvSpPr>
            <p:cNvPr id="6" name="Oval 5"/>
            <p:cNvSpPr/>
            <p:nvPr/>
          </p:nvSpPr>
          <p:spPr>
            <a:xfrm>
              <a:off x="193469" y="76200"/>
              <a:ext cx="1645920" cy="1645920"/>
            </a:xfrm>
            <a:prstGeom prst="ellipse">
              <a:avLst/>
            </a:prstGeom>
            <a:blipFill>
              <a:blip r:embed="rId2"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7" name="Title 1"/>
          <p:cNvSpPr txBox="1">
            <a:spLocks/>
          </p:cNvSpPr>
          <p:nvPr/>
        </p:nvSpPr>
        <p:spPr>
          <a:xfrm>
            <a:off x="1645920" y="197594"/>
            <a:ext cx="7040880" cy="701566"/>
          </a:xfrm>
          <a:prstGeom prst="rect">
            <a:avLst/>
          </a:prstGeom>
        </p:spPr>
        <p:txBody>
          <a:bodyPr vert="horz" rtlCol="0" anchor="ctr">
            <a:normAutofit lnSpcReduction="1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dirty="0" smtClean="0"/>
              <a:t>ISP Services</a:t>
            </a:r>
            <a:endParaRPr lang="en-US" dirty="0"/>
          </a:p>
        </p:txBody>
      </p:sp>
    </p:spTree>
    <p:extLst>
      <p:ext uri="{BB962C8B-B14F-4D97-AF65-F5344CB8AC3E}">
        <p14:creationId xmlns:p14="http://schemas.microsoft.com/office/powerpoint/2010/main" val="19616251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98320"/>
            <a:ext cx="8229600" cy="4602480"/>
          </a:xfrm>
        </p:spPr>
        <p:txBody>
          <a:bodyPr>
            <a:normAutofit fontScale="92500" lnSpcReduction="20000"/>
          </a:bodyPr>
          <a:lstStyle/>
          <a:p>
            <a:endParaRPr lang="en-US" sz="1800" dirty="0" smtClean="0"/>
          </a:p>
          <a:p>
            <a:r>
              <a:rPr lang="en-US" sz="1800" dirty="0" smtClean="0"/>
              <a:t>Enterprise Information Services (EIS) provides a full range of information technology services for CDCR that include a 24/7 Service Desk to assist with IT  issues and requests, IT procurement assistance, business application development and support, desktop computing, internet access, SharePoint team sites, Email, real-time meetings, audio and video conferencing and collaboration,  institution and headquarters phone and radio support, mobile devices, information security, and much more.</a:t>
            </a:r>
          </a:p>
          <a:p>
            <a:endParaRPr lang="en-US" sz="1800" dirty="0"/>
          </a:p>
          <a:p>
            <a:r>
              <a:rPr lang="en-US" sz="1800" dirty="0" smtClean="0"/>
              <a:t>Services Bulletins		IT Services Portfolio and Catalog	</a:t>
            </a:r>
          </a:p>
          <a:p>
            <a:r>
              <a:rPr lang="en-US" sz="1800" dirty="0" smtClean="0"/>
              <a:t>IT Training			Desktop/Mobile Computing</a:t>
            </a:r>
          </a:p>
          <a:p>
            <a:r>
              <a:rPr lang="en-US" sz="1800" dirty="0" smtClean="0"/>
              <a:t>Information Security		IT Acquisitions</a:t>
            </a:r>
          </a:p>
          <a:p>
            <a:r>
              <a:rPr lang="en-US" sz="1800" dirty="0" smtClean="0"/>
              <a:t>Starting an IT Project		Video Conferencing	</a:t>
            </a:r>
          </a:p>
          <a:p>
            <a:r>
              <a:rPr lang="en-US" sz="1800" dirty="0" smtClean="0"/>
              <a:t>Remedy FAQs			Outlook Web Access – Office 365 Users</a:t>
            </a:r>
          </a:p>
          <a:p>
            <a:endParaRPr lang="en-US" sz="1800" dirty="0"/>
          </a:p>
          <a:p>
            <a:r>
              <a:rPr lang="en-US" sz="1800" dirty="0" smtClean="0"/>
              <a:t>EIS SharePoint Team Sites	IT Innovation Brainstorm Forum		</a:t>
            </a:r>
            <a:endParaRPr lang="en-US" sz="1800" dirty="0"/>
          </a:p>
        </p:txBody>
      </p:sp>
      <p:grpSp>
        <p:nvGrpSpPr>
          <p:cNvPr id="4" name="Group 3"/>
          <p:cNvGrpSpPr/>
          <p:nvPr/>
        </p:nvGrpSpPr>
        <p:grpSpPr>
          <a:xfrm>
            <a:off x="193469" y="76200"/>
            <a:ext cx="8493330" cy="1645920"/>
            <a:chOff x="193469" y="76200"/>
            <a:chExt cx="8493330" cy="1645920"/>
          </a:xfrm>
        </p:grpSpPr>
        <p:sp>
          <p:nvSpPr>
            <p:cNvPr id="5" name="Rounded Rectangle 4"/>
            <p:cNvSpPr/>
            <p:nvPr/>
          </p:nvSpPr>
          <p:spPr>
            <a:xfrm>
              <a:off x="838200" y="197594"/>
              <a:ext cx="7848599" cy="6604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r"/>
              <a:endParaRPr lang="en-US" dirty="0"/>
            </a:p>
          </p:txBody>
        </p:sp>
        <p:sp>
          <p:nvSpPr>
            <p:cNvPr id="6" name="Oval 5"/>
            <p:cNvSpPr/>
            <p:nvPr/>
          </p:nvSpPr>
          <p:spPr>
            <a:xfrm>
              <a:off x="193469" y="76200"/>
              <a:ext cx="1645920" cy="1645920"/>
            </a:xfrm>
            <a:prstGeom prst="ellipse">
              <a:avLst/>
            </a:prstGeom>
            <a:blipFill>
              <a:blip r:embed="rId3"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7" name="Title 1"/>
          <p:cNvSpPr txBox="1">
            <a:spLocks/>
          </p:cNvSpPr>
          <p:nvPr/>
        </p:nvSpPr>
        <p:spPr>
          <a:xfrm>
            <a:off x="1645920" y="197594"/>
            <a:ext cx="7040880" cy="701566"/>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r"/>
            <a:r>
              <a:rPr lang="en-US" sz="3200" dirty="0" smtClean="0"/>
              <a:t>CDCR Information Technology</a:t>
            </a:r>
            <a:endParaRPr lang="en-US" sz="3200" dirty="0"/>
          </a:p>
        </p:txBody>
      </p:sp>
      <p:pic>
        <p:nvPicPr>
          <p:cNvPr id="2052" name="Picture 4" descr="Enterprise Information Services &quot;Leverage Technology to Advance Security, Safety, Rehabilitation and Efficienci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9389" y="1009089"/>
            <a:ext cx="6771211" cy="720300"/>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 descr="golddivid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533900" cy="1714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golddivid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533900" cy="17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9087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22120"/>
            <a:ext cx="8229600" cy="4678680"/>
          </a:xfrm>
        </p:spPr>
        <p:txBody>
          <a:bodyPr>
            <a:normAutofit/>
          </a:bodyPr>
          <a:lstStyle/>
          <a:p>
            <a:endParaRPr lang="en-US" sz="1800" dirty="0" smtClean="0"/>
          </a:p>
          <a:p>
            <a:endParaRPr lang="en-US" sz="1800" dirty="0"/>
          </a:p>
        </p:txBody>
      </p:sp>
      <p:grpSp>
        <p:nvGrpSpPr>
          <p:cNvPr id="4" name="Group 3"/>
          <p:cNvGrpSpPr/>
          <p:nvPr/>
        </p:nvGrpSpPr>
        <p:grpSpPr>
          <a:xfrm>
            <a:off x="224929" y="73404"/>
            <a:ext cx="8493330" cy="1645920"/>
            <a:chOff x="193469" y="76200"/>
            <a:chExt cx="8493330" cy="1645920"/>
          </a:xfrm>
        </p:grpSpPr>
        <p:sp>
          <p:nvSpPr>
            <p:cNvPr id="5" name="Rounded Rectangle 4"/>
            <p:cNvSpPr/>
            <p:nvPr/>
          </p:nvSpPr>
          <p:spPr>
            <a:xfrm>
              <a:off x="838200" y="197594"/>
              <a:ext cx="7848599" cy="6604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r"/>
              <a:endParaRPr lang="en-US" dirty="0"/>
            </a:p>
          </p:txBody>
        </p:sp>
        <p:sp>
          <p:nvSpPr>
            <p:cNvPr id="6" name="Oval 5"/>
            <p:cNvSpPr/>
            <p:nvPr/>
          </p:nvSpPr>
          <p:spPr>
            <a:xfrm>
              <a:off x="193469" y="76200"/>
              <a:ext cx="1645920" cy="1645920"/>
            </a:xfrm>
            <a:prstGeom prst="ellipse">
              <a:avLst/>
            </a:prstGeom>
            <a:blipFill>
              <a:blip r:embed="rId4"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7" name="Title 1"/>
          <p:cNvSpPr txBox="1">
            <a:spLocks/>
          </p:cNvSpPr>
          <p:nvPr/>
        </p:nvSpPr>
        <p:spPr>
          <a:xfrm>
            <a:off x="1645920" y="197594"/>
            <a:ext cx="7040880" cy="701566"/>
          </a:xfrm>
          <a:prstGeom prst="rect">
            <a:avLst/>
          </a:prstGeom>
        </p:spPr>
        <p:txBody>
          <a:bodyPr vert="horz" rtlCol="0" anchor="ctr">
            <a:normAutofit fontScale="775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dirty="0" smtClean="0"/>
              <a:t>Department Operational Manual</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1505385876"/>
              </p:ext>
            </p:extLst>
          </p:nvPr>
        </p:nvGraphicFramePr>
        <p:xfrm>
          <a:off x="2514600" y="1143000"/>
          <a:ext cx="4267200" cy="5520212"/>
        </p:xfrm>
        <a:graphic>
          <a:graphicData uri="http://schemas.openxmlformats.org/presentationml/2006/ole">
            <mc:AlternateContent xmlns:mc="http://schemas.openxmlformats.org/markup-compatibility/2006">
              <mc:Choice xmlns:v="urn:schemas-microsoft-com:vml" Requires="v">
                <p:oleObj spid="_x0000_s5133" name="Acrobat Document" r:id="rId5" imgW="5840640" imgH="7550280" progId="AcroExch.Document.11">
                  <p:embed/>
                </p:oleObj>
              </mc:Choice>
              <mc:Fallback>
                <p:oleObj name="Acrobat Document" r:id="rId5" imgW="5840640" imgH="7550280" progId="AcroExch.Document.11">
                  <p:embed/>
                  <p:pic>
                    <p:nvPicPr>
                      <p:cNvPr id="3" name="Object 2"/>
                      <p:cNvPicPr/>
                      <p:nvPr/>
                    </p:nvPicPr>
                    <p:blipFill>
                      <a:blip r:embed="rId6"/>
                      <a:stretch>
                        <a:fillRect/>
                      </a:stretch>
                    </p:blipFill>
                    <p:spPr>
                      <a:xfrm>
                        <a:off x="2514600" y="1143000"/>
                        <a:ext cx="4267200" cy="5520212"/>
                      </a:xfrm>
                      <a:prstGeom prst="rect">
                        <a:avLst/>
                      </a:prstGeom>
                    </p:spPr>
                  </p:pic>
                </p:oleObj>
              </mc:Fallback>
            </mc:AlternateContent>
          </a:graphicData>
        </a:graphic>
      </p:graphicFrame>
    </p:spTree>
    <p:extLst>
      <p:ext uri="{BB962C8B-B14F-4D97-AF65-F5344CB8AC3E}">
        <p14:creationId xmlns:p14="http://schemas.microsoft.com/office/powerpoint/2010/main" val="14946417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22120"/>
            <a:ext cx="8229600" cy="4678680"/>
          </a:xfrm>
        </p:spPr>
        <p:txBody>
          <a:bodyPr>
            <a:normAutofit fontScale="70000" lnSpcReduction="20000"/>
          </a:bodyPr>
          <a:lstStyle/>
          <a:p>
            <a:endParaRPr lang="en-US" sz="1800" dirty="0"/>
          </a:p>
          <a:p>
            <a:r>
              <a:rPr lang="en-US" b="1" dirty="0"/>
              <a:t>11040.16 Purchases </a:t>
            </a:r>
            <a:endParaRPr lang="en-US" b="1" dirty="0" smtClean="0"/>
          </a:p>
          <a:p>
            <a:endParaRPr lang="en-US" dirty="0"/>
          </a:p>
          <a:p>
            <a:r>
              <a:rPr lang="en-US" b="1" dirty="0"/>
              <a:t>All divisions and facilities under the Director shall purchase CALPIA standard and custom products </a:t>
            </a:r>
            <a:r>
              <a:rPr lang="en-US" dirty="0"/>
              <a:t>in every category and of every type required for departmental use. </a:t>
            </a:r>
          </a:p>
          <a:p>
            <a:r>
              <a:rPr lang="en-US" dirty="0"/>
              <a:t>CALPIA shall keep the divisions and facilities informed of the availability of new products, and categories of products that can be provided on a special order basis. No purchase estimates shall be drawn to specify commercial products when CALPIA can furnish a product in the commodity category. CALPIA shall be guided, whenever feasible, in the development of new products and redesign of existing products by criteria that shall make them the most suitable for departmental use. </a:t>
            </a:r>
          </a:p>
          <a:p>
            <a:r>
              <a:rPr lang="en-US" dirty="0"/>
              <a:t>Any unresolved differences between the using division or facility and CALPIA as to the adequacy of a CALPIA product proposed for a given use shall be </a:t>
            </a:r>
            <a:r>
              <a:rPr lang="en-US" b="1" dirty="0"/>
              <a:t>referred to the General Manager, CALPIA, for decision before any </a:t>
            </a:r>
            <a:r>
              <a:rPr lang="en-US" b="1" dirty="0" smtClean="0"/>
              <a:t>purchase may be made from outside sources.</a:t>
            </a:r>
            <a:endParaRPr lang="en-US" sz="1800" b="1" dirty="0"/>
          </a:p>
        </p:txBody>
      </p:sp>
      <p:grpSp>
        <p:nvGrpSpPr>
          <p:cNvPr id="4" name="Group 3"/>
          <p:cNvGrpSpPr/>
          <p:nvPr/>
        </p:nvGrpSpPr>
        <p:grpSpPr>
          <a:xfrm>
            <a:off x="193469" y="76200"/>
            <a:ext cx="8493330" cy="1645920"/>
            <a:chOff x="193469" y="76200"/>
            <a:chExt cx="8493330" cy="1645920"/>
          </a:xfrm>
        </p:grpSpPr>
        <p:sp>
          <p:nvSpPr>
            <p:cNvPr id="5" name="Rounded Rectangle 4"/>
            <p:cNvSpPr/>
            <p:nvPr/>
          </p:nvSpPr>
          <p:spPr>
            <a:xfrm>
              <a:off x="838200" y="197594"/>
              <a:ext cx="7848599" cy="6604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r"/>
              <a:endParaRPr lang="en-US" dirty="0"/>
            </a:p>
          </p:txBody>
        </p:sp>
        <p:sp>
          <p:nvSpPr>
            <p:cNvPr id="6" name="Oval 5"/>
            <p:cNvSpPr/>
            <p:nvPr/>
          </p:nvSpPr>
          <p:spPr>
            <a:xfrm>
              <a:off x="193469" y="76200"/>
              <a:ext cx="1645920" cy="1645920"/>
            </a:xfrm>
            <a:prstGeom prst="ellipse">
              <a:avLst/>
            </a:prstGeom>
            <a:blipFill>
              <a:blip r:embed="rId3"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7" name="Title 1"/>
          <p:cNvSpPr txBox="1">
            <a:spLocks/>
          </p:cNvSpPr>
          <p:nvPr/>
        </p:nvSpPr>
        <p:spPr>
          <a:xfrm>
            <a:off x="1645920" y="197594"/>
            <a:ext cx="7040880" cy="701566"/>
          </a:xfrm>
          <a:prstGeom prst="rect">
            <a:avLst/>
          </a:prstGeom>
        </p:spPr>
        <p:txBody>
          <a:bodyPr vert="horz" rtlCol="0" anchor="ctr">
            <a:normAutofit fontScale="55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dirty="0" smtClean="0"/>
              <a:t>DOM Chapter 1 Article 4</a:t>
            </a:r>
          </a:p>
          <a:p>
            <a:pPr algn="ctr"/>
            <a:r>
              <a:rPr lang="en-US" dirty="0" smtClean="0"/>
              <a:t>Prison Industry Authority </a:t>
            </a:r>
            <a:endParaRPr lang="en-US" dirty="0"/>
          </a:p>
        </p:txBody>
      </p:sp>
    </p:spTree>
    <p:extLst>
      <p:ext uri="{BB962C8B-B14F-4D97-AF65-F5344CB8AC3E}">
        <p14:creationId xmlns:p14="http://schemas.microsoft.com/office/powerpoint/2010/main" val="11771936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stretch>
            <a:fillRect/>
          </a:stretch>
        </p:blipFill>
        <p:spPr>
          <a:xfrm>
            <a:off x="609600" y="1447800"/>
            <a:ext cx="8229600" cy="4329112"/>
          </a:xfrm>
          <a:prstGeom prst="rect">
            <a:avLst/>
          </a:prstGeom>
        </p:spPr>
      </p:pic>
      <p:grpSp>
        <p:nvGrpSpPr>
          <p:cNvPr id="4" name="Group 3"/>
          <p:cNvGrpSpPr/>
          <p:nvPr/>
        </p:nvGrpSpPr>
        <p:grpSpPr>
          <a:xfrm>
            <a:off x="193469" y="76200"/>
            <a:ext cx="8493330" cy="1645920"/>
            <a:chOff x="193469" y="76200"/>
            <a:chExt cx="8493330" cy="1645920"/>
          </a:xfrm>
        </p:grpSpPr>
        <p:sp>
          <p:nvSpPr>
            <p:cNvPr id="5" name="Rounded Rectangle 4"/>
            <p:cNvSpPr/>
            <p:nvPr/>
          </p:nvSpPr>
          <p:spPr>
            <a:xfrm>
              <a:off x="838200" y="197594"/>
              <a:ext cx="7848599" cy="6604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r"/>
              <a:endParaRPr lang="en-US" dirty="0"/>
            </a:p>
          </p:txBody>
        </p:sp>
        <p:sp>
          <p:nvSpPr>
            <p:cNvPr id="6" name="Oval 5"/>
            <p:cNvSpPr/>
            <p:nvPr/>
          </p:nvSpPr>
          <p:spPr>
            <a:xfrm>
              <a:off x="193469" y="76200"/>
              <a:ext cx="1645920" cy="1645920"/>
            </a:xfrm>
            <a:prstGeom prst="ellipse">
              <a:avLst/>
            </a:prstGeom>
            <a:blipFill>
              <a:blip r:embed="rId4"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7" name="Title 1"/>
          <p:cNvSpPr txBox="1">
            <a:spLocks/>
          </p:cNvSpPr>
          <p:nvPr/>
        </p:nvSpPr>
        <p:spPr>
          <a:xfrm>
            <a:off x="1645920" y="197594"/>
            <a:ext cx="7040880" cy="701566"/>
          </a:xfrm>
          <a:prstGeom prst="rect">
            <a:avLst/>
          </a:prstGeom>
        </p:spPr>
        <p:txBody>
          <a:bodyPr vert="horz" rtlCol="0" anchor="ctr">
            <a:normAutofit lnSpcReduction="1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dirty="0" smtClean="0"/>
              <a:t>www.calpia.ca.gov</a:t>
            </a:r>
            <a:endParaRPr lang="en-US" dirty="0"/>
          </a:p>
        </p:txBody>
      </p:sp>
    </p:spTree>
    <p:extLst>
      <p:ext uri="{BB962C8B-B14F-4D97-AF65-F5344CB8AC3E}">
        <p14:creationId xmlns:p14="http://schemas.microsoft.com/office/powerpoint/2010/main" val="9727135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53092" y="1722438"/>
            <a:ext cx="6237816" cy="4678362"/>
          </a:xfrm>
        </p:spPr>
      </p:pic>
      <p:grpSp>
        <p:nvGrpSpPr>
          <p:cNvPr id="4" name="Group 3"/>
          <p:cNvGrpSpPr/>
          <p:nvPr/>
        </p:nvGrpSpPr>
        <p:grpSpPr>
          <a:xfrm>
            <a:off x="193469" y="76200"/>
            <a:ext cx="8493330" cy="1645920"/>
            <a:chOff x="193469" y="76200"/>
            <a:chExt cx="8493330" cy="1645920"/>
          </a:xfrm>
        </p:grpSpPr>
        <p:sp>
          <p:nvSpPr>
            <p:cNvPr id="5" name="Rounded Rectangle 4"/>
            <p:cNvSpPr/>
            <p:nvPr/>
          </p:nvSpPr>
          <p:spPr>
            <a:xfrm>
              <a:off x="838200" y="197594"/>
              <a:ext cx="7848599" cy="6604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ctr"/>
              <a:r>
                <a:rPr lang="en-US" sz="3200" dirty="0" smtClean="0">
                  <a:ln w="0"/>
                  <a:solidFill>
                    <a:schemeClr val="tx1"/>
                  </a:solidFill>
                  <a:effectLst>
                    <a:outerShdw blurRad="38100" dist="19050" dir="2700000" algn="tl" rotWithShape="0">
                      <a:schemeClr val="dk1">
                        <a:alpha val="40000"/>
                      </a:schemeClr>
                    </a:outerShdw>
                  </a:effectLst>
                </a:rPr>
                <a:t>Military Service</a:t>
              </a:r>
              <a:endParaRPr lang="en-US" sz="3200" dirty="0">
                <a:ln w="0"/>
                <a:solidFill>
                  <a:schemeClr val="tx1"/>
                </a:solidFill>
                <a:effectLst>
                  <a:outerShdw blurRad="38100" dist="19050" dir="2700000" algn="tl" rotWithShape="0">
                    <a:schemeClr val="dk1">
                      <a:alpha val="40000"/>
                    </a:schemeClr>
                  </a:outerShdw>
                </a:effectLst>
              </a:endParaRPr>
            </a:p>
          </p:txBody>
        </p:sp>
        <p:sp>
          <p:nvSpPr>
            <p:cNvPr id="6" name="Oval 5"/>
            <p:cNvSpPr/>
            <p:nvPr/>
          </p:nvSpPr>
          <p:spPr>
            <a:xfrm>
              <a:off x="193469" y="76200"/>
              <a:ext cx="1645920" cy="1645920"/>
            </a:xfrm>
            <a:prstGeom prst="ellipse">
              <a:avLst/>
            </a:prstGeom>
            <a:blipFill>
              <a:blip r:embed="rId4"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7" name="Title 1"/>
          <p:cNvSpPr txBox="1">
            <a:spLocks/>
          </p:cNvSpPr>
          <p:nvPr/>
        </p:nvSpPr>
        <p:spPr>
          <a:xfrm>
            <a:off x="1645920" y="197594"/>
            <a:ext cx="7040880" cy="701566"/>
          </a:xfrm>
          <a:prstGeom prst="rect">
            <a:avLst/>
          </a:prstGeom>
        </p:spPr>
        <p:txBody>
          <a:bodyPr vert="horz" rtlCol="0" anchor="ctr">
            <a:normAutofit lnSpcReduction="1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r"/>
            <a:endParaRPr lang="en-US" dirty="0"/>
          </a:p>
        </p:txBody>
      </p:sp>
    </p:spTree>
    <p:extLst>
      <p:ext uri="{BB962C8B-B14F-4D97-AF65-F5344CB8AC3E}">
        <p14:creationId xmlns:p14="http://schemas.microsoft.com/office/powerpoint/2010/main" val="2764228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22120"/>
            <a:ext cx="8229600" cy="4678680"/>
          </a:xfrm>
        </p:spPr>
        <p:txBody>
          <a:bodyPr>
            <a:normAutofit/>
          </a:bodyPr>
          <a:lstStyle/>
          <a:p>
            <a:endParaRPr lang="en-US" sz="1800" dirty="0"/>
          </a:p>
        </p:txBody>
      </p:sp>
      <p:grpSp>
        <p:nvGrpSpPr>
          <p:cNvPr id="4" name="Group 3"/>
          <p:cNvGrpSpPr/>
          <p:nvPr/>
        </p:nvGrpSpPr>
        <p:grpSpPr>
          <a:xfrm>
            <a:off x="193469" y="76200"/>
            <a:ext cx="8493330" cy="1645920"/>
            <a:chOff x="193469" y="76200"/>
            <a:chExt cx="8493330" cy="1645920"/>
          </a:xfrm>
        </p:grpSpPr>
        <p:sp>
          <p:nvSpPr>
            <p:cNvPr id="5" name="Rounded Rectangle 4"/>
            <p:cNvSpPr/>
            <p:nvPr/>
          </p:nvSpPr>
          <p:spPr>
            <a:xfrm>
              <a:off x="838200" y="197594"/>
              <a:ext cx="7848599" cy="6604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r"/>
              <a:endParaRPr lang="en-US" dirty="0"/>
            </a:p>
          </p:txBody>
        </p:sp>
        <p:sp>
          <p:nvSpPr>
            <p:cNvPr id="6" name="Oval 5"/>
            <p:cNvSpPr/>
            <p:nvPr/>
          </p:nvSpPr>
          <p:spPr>
            <a:xfrm>
              <a:off x="193469" y="76200"/>
              <a:ext cx="1645920" cy="1645920"/>
            </a:xfrm>
            <a:prstGeom prst="ellipse">
              <a:avLst/>
            </a:prstGeom>
            <a:blipFill>
              <a:blip r:embed="rId4"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7" name="Title 1"/>
          <p:cNvSpPr txBox="1">
            <a:spLocks/>
          </p:cNvSpPr>
          <p:nvPr/>
        </p:nvSpPr>
        <p:spPr>
          <a:xfrm>
            <a:off x="1645920" y="197594"/>
            <a:ext cx="7040880" cy="701566"/>
          </a:xfrm>
          <a:prstGeom prst="rect">
            <a:avLst/>
          </a:prstGeom>
        </p:spPr>
        <p:txBody>
          <a:bodyPr vert="horz" rtlCol="0" anchor="ctr">
            <a:normAutofit fontScale="7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r"/>
            <a:r>
              <a:rPr lang="en-US" dirty="0" smtClean="0"/>
              <a:t>Decision </a:t>
            </a:r>
            <a:r>
              <a:rPr lang="en-US" dirty="0"/>
              <a:t>T</a:t>
            </a:r>
            <a:r>
              <a:rPr lang="en-US" dirty="0" smtClean="0"/>
              <a:t>ree for State Acquisitions</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3421396645"/>
              </p:ext>
            </p:extLst>
          </p:nvPr>
        </p:nvGraphicFramePr>
        <p:xfrm>
          <a:off x="1645920" y="1066800"/>
          <a:ext cx="7193280" cy="5676900"/>
        </p:xfrm>
        <a:graphic>
          <a:graphicData uri="http://schemas.openxmlformats.org/presentationml/2006/ole">
            <mc:AlternateContent xmlns:mc="http://schemas.openxmlformats.org/markup-compatibility/2006">
              <mc:Choice xmlns:v="urn:schemas-microsoft-com:vml" Requires="v">
                <p:oleObj spid="_x0000_s6156" name="Acrobat Document" r:id="rId5" imgW="5840640" imgH="7550280" progId="AcroExch.Document.11">
                  <p:embed/>
                </p:oleObj>
              </mc:Choice>
              <mc:Fallback>
                <p:oleObj name="Acrobat Document" r:id="rId5" imgW="5840640" imgH="7550280" progId="AcroExch.Document.11">
                  <p:embed/>
                  <p:pic>
                    <p:nvPicPr>
                      <p:cNvPr id="0" name=""/>
                      <p:cNvPicPr/>
                      <p:nvPr/>
                    </p:nvPicPr>
                    <p:blipFill>
                      <a:blip r:embed="rId6"/>
                      <a:stretch>
                        <a:fillRect/>
                      </a:stretch>
                    </p:blipFill>
                    <p:spPr>
                      <a:xfrm>
                        <a:off x="1645920" y="1066800"/>
                        <a:ext cx="7193280" cy="5676900"/>
                      </a:xfrm>
                      <a:prstGeom prst="rect">
                        <a:avLst/>
                      </a:prstGeom>
                    </p:spPr>
                  </p:pic>
                </p:oleObj>
              </mc:Fallback>
            </mc:AlternateContent>
          </a:graphicData>
        </a:graphic>
      </p:graphicFrame>
    </p:spTree>
    <p:extLst>
      <p:ext uri="{BB962C8B-B14F-4D97-AF65-F5344CB8AC3E}">
        <p14:creationId xmlns:p14="http://schemas.microsoft.com/office/powerpoint/2010/main" val="18909710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stretch>
            <a:fillRect/>
          </a:stretch>
        </p:blipFill>
        <p:spPr>
          <a:xfrm>
            <a:off x="480269" y="1600200"/>
            <a:ext cx="8229600" cy="4329112"/>
          </a:xfrm>
          <a:prstGeom prst="rect">
            <a:avLst/>
          </a:prstGeom>
        </p:spPr>
      </p:pic>
      <p:grpSp>
        <p:nvGrpSpPr>
          <p:cNvPr id="4" name="Group 3"/>
          <p:cNvGrpSpPr/>
          <p:nvPr/>
        </p:nvGrpSpPr>
        <p:grpSpPr>
          <a:xfrm>
            <a:off x="193469" y="76200"/>
            <a:ext cx="8493330" cy="1645920"/>
            <a:chOff x="193469" y="76200"/>
            <a:chExt cx="8493330" cy="1645920"/>
          </a:xfrm>
        </p:grpSpPr>
        <p:sp>
          <p:nvSpPr>
            <p:cNvPr id="5" name="Rounded Rectangle 4"/>
            <p:cNvSpPr/>
            <p:nvPr/>
          </p:nvSpPr>
          <p:spPr>
            <a:xfrm>
              <a:off x="838200" y="197594"/>
              <a:ext cx="7848599" cy="6604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r"/>
              <a:endParaRPr lang="en-US" dirty="0"/>
            </a:p>
          </p:txBody>
        </p:sp>
        <p:sp>
          <p:nvSpPr>
            <p:cNvPr id="6" name="Oval 5"/>
            <p:cNvSpPr/>
            <p:nvPr/>
          </p:nvSpPr>
          <p:spPr>
            <a:xfrm>
              <a:off x="193469" y="76200"/>
              <a:ext cx="1645920" cy="1645920"/>
            </a:xfrm>
            <a:prstGeom prst="ellipse">
              <a:avLst/>
            </a:prstGeom>
            <a:blipFill>
              <a:blip r:embed="rId4"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7" name="Title 1"/>
          <p:cNvSpPr txBox="1">
            <a:spLocks/>
          </p:cNvSpPr>
          <p:nvPr/>
        </p:nvSpPr>
        <p:spPr>
          <a:xfrm>
            <a:off x="1645920" y="197594"/>
            <a:ext cx="7040880" cy="701566"/>
          </a:xfrm>
          <a:prstGeom prst="rect">
            <a:avLst/>
          </a:prstGeom>
        </p:spPr>
        <p:txBody>
          <a:bodyPr vert="horz" rtlCol="0" anchor="ctr">
            <a:normAutofit lnSpcReduction="1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dirty="0" smtClean="0"/>
              <a:t>CAL </a:t>
            </a:r>
            <a:r>
              <a:rPr lang="en-US" dirty="0" err="1" smtClean="0"/>
              <a:t>eProcure</a:t>
            </a:r>
            <a:endParaRPr lang="en-US" dirty="0"/>
          </a:p>
        </p:txBody>
      </p:sp>
    </p:spTree>
    <p:extLst>
      <p:ext uri="{BB962C8B-B14F-4D97-AF65-F5344CB8AC3E}">
        <p14:creationId xmlns:p14="http://schemas.microsoft.com/office/powerpoint/2010/main" val="18240536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stretch>
            <a:fillRect/>
          </a:stretch>
        </p:blipFill>
        <p:spPr>
          <a:xfrm>
            <a:off x="441120" y="1371600"/>
            <a:ext cx="8229600" cy="5105400"/>
          </a:xfrm>
          <a:prstGeom prst="rect">
            <a:avLst/>
          </a:prstGeom>
        </p:spPr>
      </p:pic>
      <p:grpSp>
        <p:nvGrpSpPr>
          <p:cNvPr id="4" name="Group 3"/>
          <p:cNvGrpSpPr/>
          <p:nvPr/>
        </p:nvGrpSpPr>
        <p:grpSpPr>
          <a:xfrm>
            <a:off x="193469" y="76200"/>
            <a:ext cx="8493330" cy="1645920"/>
            <a:chOff x="193469" y="76200"/>
            <a:chExt cx="8493330" cy="1645920"/>
          </a:xfrm>
        </p:grpSpPr>
        <p:sp>
          <p:nvSpPr>
            <p:cNvPr id="5" name="Rounded Rectangle 4"/>
            <p:cNvSpPr/>
            <p:nvPr/>
          </p:nvSpPr>
          <p:spPr>
            <a:xfrm>
              <a:off x="838200" y="197594"/>
              <a:ext cx="7848599" cy="6604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r"/>
              <a:endParaRPr lang="en-US" dirty="0"/>
            </a:p>
          </p:txBody>
        </p:sp>
        <p:sp>
          <p:nvSpPr>
            <p:cNvPr id="6" name="Oval 5"/>
            <p:cNvSpPr/>
            <p:nvPr/>
          </p:nvSpPr>
          <p:spPr>
            <a:xfrm>
              <a:off x="193469" y="76200"/>
              <a:ext cx="1645920" cy="1645920"/>
            </a:xfrm>
            <a:prstGeom prst="ellipse">
              <a:avLst/>
            </a:prstGeom>
            <a:blipFill>
              <a:blip r:embed="rId3"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7" name="Title 1"/>
          <p:cNvSpPr txBox="1">
            <a:spLocks/>
          </p:cNvSpPr>
          <p:nvPr/>
        </p:nvSpPr>
        <p:spPr>
          <a:xfrm>
            <a:off x="1645920" y="197594"/>
            <a:ext cx="7040880" cy="701566"/>
          </a:xfrm>
          <a:prstGeom prst="rect">
            <a:avLst/>
          </a:prstGeom>
        </p:spPr>
        <p:txBody>
          <a:bodyPr vert="horz" rtlCol="0" anchor="ctr">
            <a:normAutofit lnSpcReduction="1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dirty="0" smtClean="0"/>
              <a:t>CAL </a:t>
            </a:r>
            <a:r>
              <a:rPr lang="en-US" dirty="0" err="1" smtClean="0"/>
              <a:t>eProcure</a:t>
            </a:r>
            <a:endParaRPr lang="en-US" dirty="0"/>
          </a:p>
        </p:txBody>
      </p:sp>
    </p:spTree>
    <p:extLst>
      <p:ext uri="{BB962C8B-B14F-4D97-AF65-F5344CB8AC3E}">
        <p14:creationId xmlns:p14="http://schemas.microsoft.com/office/powerpoint/2010/main" val="33328402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stretch>
            <a:fillRect/>
          </a:stretch>
        </p:blipFill>
        <p:spPr>
          <a:xfrm>
            <a:off x="457200" y="1875631"/>
            <a:ext cx="8229600" cy="4371975"/>
          </a:xfrm>
          <a:prstGeom prst="rect">
            <a:avLst/>
          </a:prstGeom>
        </p:spPr>
      </p:pic>
      <p:grpSp>
        <p:nvGrpSpPr>
          <p:cNvPr id="4" name="Group 3"/>
          <p:cNvGrpSpPr/>
          <p:nvPr/>
        </p:nvGrpSpPr>
        <p:grpSpPr>
          <a:xfrm>
            <a:off x="193469" y="76200"/>
            <a:ext cx="8493330" cy="1645920"/>
            <a:chOff x="193469" y="76200"/>
            <a:chExt cx="8493330" cy="1645920"/>
          </a:xfrm>
        </p:grpSpPr>
        <p:sp>
          <p:nvSpPr>
            <p:cNvPr id="5" name="Rounded Rectangle 4"/>
            <p:cNvSpPr/>
            <p:nvPr/>
          </p:nvSpPr>
          <p:spPr>
            <a:xfrm>
              <a:off x="838200" y="197594"/>
              <a:ext cx="7848599" cy="6604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r"/>
              <a:endParaRPr lang="en-US" dirty="0"/>
            </a:p>
          </p:txBody>
        </p:sp>
        <p:sp>
          <p:nvSpPr>
            <p:cNvPr id="6" name="Oval 5"/>
            <p:cNvSpPr/>
            <p:nvPr/>
          </p:nvSpPr>
          <p:spPr>
            <a:xfrm>
              <a:off x="193469" y="76200"/>
              <a:ext cx="1645920" cy="1645920"/>
            </a:xfrm>
            <a:prstGeom prst="ellipse">
              <a:avLst/>
            </a:prstGeom>
            <a:blipFill>
              <a:blip r:embed="rId4"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7" name="Title 1"/>
          <p:cNvSpPr txBox="1">
            <a:spLocks/>
          </p:cNvSpPr>
          <p:nvPr/>
        </p:nvSpPr>
        <p:spPr>
          <a:xfrm>
            <a:off x="1645920" y="197594"/>
            <a:ext cx="7040880" cy="701566"/>
          </a:xfrm>
          <a:prstGeom prst="rect">
            <a:avLst/>
          </a:prstGeom>
        </p:spPr>
        <p:txBody>
          <a:bodyPr vert="horz" rtlCol="0" anchor="ctr">
            <a:normAutofit lnSpcReduction="1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dirty="0" smtClean="0"/>
              <a:t>CAL </a:t>
            </a:r>
            <a:r>
              <a:rPr lang="en-US" dirty="0" err="1" smtClean="0"/>
              <a:t>eProcure</a:t>
            </a:r>
            <a:r>
              <a:rPr lang="en-US" dirty="0" smtClean="0"/>
              <a:t> Bids</a:t>
            </a:r>
            <a:endParaRPr lang="en-US" dirty="0"/>
          </a:p>
        </p:txBody>
      </p:sp>
    </p:spTree>
    <p:extLst>
      <p:ext uri="{BB962C8B-B14F-4D97-AF65-F5344CB8AC3E}">
        <p14:creationId xmlns:p14="http://schemas.microsoft.com/office/powerpoint/2010/main" val="22301710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22120"/>
            <a:ext cx="8229600" cy="4678680"/>
          </a:xfrm>
        </p:spPr>
        <p:txBody>
          <a:bodyPr>
            <a:normAutofit fontScale="70000" lnSpcReduction="20000"/>
          </a:bodyPr>
          <a:lstStyle/>
          <a:p>
            <a:r>
              <a:rPr lang="en-US" b="1" u="sng" dirty="0"/>
              <a:t>Heating Ventilation Air Circulation (HVAC) Project</a:t>
            </a:r>
            <a:r>
              <a:rPr lang="en-US" dirty="0"/>
              <a:t>- Start May 9, </a:t>
            </a:r>
            <a:r>
              <a:rPr lang="en-US" dirty="0" smtClean="0"/>
              <a:t>2018</a:t>
            </a:r>
            <a:endParaRPr lang="en-US" dirty="0"/>
          </a:p>
          <a:p>
            <a:r>
              <a:rPr lang="en-US" dirty="0"/>
              <a:t>Description:     	The Heating, Ventilation, and Air Conditioning System project will replace the existing cooling system on 65 institutional buildings with a new Chilled Water cooling system.  The project will construct an 11,000-sf Central Chilled Water Plant (CCWP), that will be LEED Silver Certified, a 1.4 million gallon Thermal Energy Storage (TES) tank, a 7.5 mile underground hydronic distribution loop, replace the roofs of 41 institutional buildings, and replace the existing air handler units on most institutional buildings.</a:t>
            </a:r>
          </a:p>
          <a:p>
            <a:r>
              <a:rPr lang="en-US" dirty="0"/>
              <a:t>Cost:                	</a:t>
            </a:r>
            <a:r>
              <a:rPr lang="en-US" dirty="0" smtClean="0"/>
              <a:t>$120,712,000.00</a:t>
            </a:r>
            <a:endParaRPr lang="en-US" dirty="0"/>
          </a:p>
          <a:p>
            <a:r>
              <a:rPr lang="en-US" dirty="0"/>
              <a:t>Duration:         	May 2018 – November 2020 (approximately 30 Months)</a:t>
            </a:r>
          </a:p>
          <a:p>
            <a:r>
              <a:rPr lang="en-US" dirty="0"/>
              <a:t>Company:	Stronghold </a:t>
            </a:r>
            <a:r>
              <a:rPr lang="en-US" dirty="0" smtClean="0"/>
              <a:t>Engineering, GILBANE, VANIR, AECOM</a:t>
            </a:r>
            <a:endParaRPr lang="en-US" dirty="0"/>
          </a:p>
          <a:p>
            <a:r>
              <a:rPr lang="en-US" dirty="0"/>
              <a:t> </a:t>
            </a:r>
          </a:p>
          <a:p>
            <a:r>
              <a:rPr lang="en-US" dirty="0"/>
              <a:t>Completion date: November 2020</a:t>
            </a:r>
          </a:p>
          <a:p>
            <a:endParaRPr lang="en-US" sz="1800" dirty="0"/>
          </a:p>
        </p:txBody>
      </p:sp>
      <p:grpSp>
        <p:nvGrpSpPr>
          <p:cNvPr id="4" name="Group 3"/>
          <p:cNvGrpSpPr/>
          <p:nvPr/>
        </p:nvGrpSpPr>
        <p:grpSpPr>
          <a:xfrm>
            <a:off x="193469" y="76200"/>
            <a:ext cx="8493330" cy="1645920"/>
            <a:chOff x="193469" y="76200"/>
            <a:chExt cx="8493330" cy="1645920"/>
          </a:xfrm>
        </p:grpSpPr>
        <p:sp>
          <p:nvSpPr>
            <p:cNvPr id="5" name="Rounded Rectangle 4"/>
            <p:cNvSpPr/>
            <p:nvPr/>
          </p:nvSpPr>
          <p:spPr>
            <a:xfrm>
              <a:off x="838200" y="197594"/>
              <a:ext cx="7848599" cy="6604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r"/>
              <a:endParaRPr lang="en-US" dirty="0"/>
            </a:p>
          </p:txBody>
        </p:sp>
        <p:sp>
          <p:nvSpPr>
            <p:cNvPr id="6" name="Oval 5"/>
            <p:cNvSpPr/>
            <p:nvPr/>
          </p:nvSpPr>
          <p:spPr>
            <a:xfrm>
              <a:off x="193469" y="76200"/>
              <a:ext cx="1645920" cy="1645920"/>
            </a:xfrm>
            <a:prstGeom prst="ellipse">
              <a:avLst/>
            </a:prstGeom>
            <a:blipFill>
              <a:blip r:embed="rId2"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7" name="Title 1"/>
          <p:cNvSpPr txBox="1">
            <a:spLocks/>
          </p:cNvSpPr>
          <p:nvPr/>
        </p:nvSpPr>
        <p:spPr>
          <a:xfrm>
            <a:off x="1645920" y="197594"/>
            <a:ext cx="7040880" cy="701566"/>
          </a:xfrm>
          <a:prstGeom prst="rect">
            <a:avLst/>
          </a:prstGeom>
        </p:spPr>
        <p:txBody>
          <a:bodyPr vert="horz" rtlCol="0" anchor="ctr">
            <a:normAutofit lnSpcReduction="1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dirty="0" smtClean="0"/>
              <a:t>HVAC Project</a:t>
            </a:r>
            <a:endParaRPr lang="en-US" dirty="0"/>
          </a:p>
        </p:txBody>
      </p:sp>
    </p:spTree>
    <p:extLst>
      <p:ext uri="{BB962C8B-B14F-4D97-AF65-F5344CB8AC3E}">
        <p14:creationId xmlns:p14="http://schemas.microsoft.com/office/powerpoint/2010/main" val="18906936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22120"/>
            <a:ext cx="8229600" cy="4678680"/>
          </a:xfrm>
        </p:spPr>
        <p:txBody>
          <a:bodyPr>
            <a:normAutofit fontScale="92500"/>
          </a:bodyPr>
          <a:lstStyle/>
          <a:p>
            <a:r>
              <a:rPr lang="en-US" sz="2200" b="1" u="sng" dirty="0"/>
              <a:t>Healthcare Improvement Project</a:t>
            </a:r>
            <a:r>
              <a:rPr lang="en-US" sz="2200" dirty="0"/>
              <a:t>-</a:t>
            </a:r>
            <a:r>
              <a:rPr lang="en-US" sz="2200" u="sng" dirty="0"/>
              <a:t> ISP – HCFIP</a:t>
            </a:r>
            <a:endParaRPr lang="en-US" sz="2200" dirty="0"/>
          </a:p>
          <a:p>
            <a:r>
              <a:rPr lang="en-US" sz="2200" dirty="0"/>
              <a:t>Description:     The Health Care Facility Improvement Program (HCFIP) project will renovate and expand the existing Primary Care Clinics at Facilities A, B, C, and D and renovate the Central Health Services building to better serve the medical needs of the institutions inmate population.  The project will be constructed utilizing CDCR’s Inmate Ward Labor program that teaches inmates with valuable skill sets, preparing them for work when released from prison.</a:t>
            </a:r>
          </a:p>
          <a:p>
            <a:r>
              <a:rPr lang="en-US" sz="2200" dirty="0"/>
              <a:t>Cost:                $8,852,600</a:t>
            </a:r>
          </a:p>
          <a:p>
            <a:r>
              <a:rPr lang="en-US" sz="2200" dirty="0"/>
              <a:t>Duration:         September 2017 – May 2019</a:t>
            </a:r>
          </a:p>
          <a:p>
            <a:r>
              <a:rPr lang="en-US" sz="2200" dirty="0"/>
              <a:t>Companies:     </a:t>
            </a:r>
            <a:r>
              <a:rPr lang="en-US" sz="2200" b="1" dirty="0"/>
              <a:t>HGA, </a:t>
            </a:r>
            <a:r>
              <a:rPr lang="en-US" sz="2200" b="1" dirty="0" err="1"/>
              <a:t>Inc</a:t>
            </a:r>
            <a:r>
              <a:rPr lang="en-US" sz="2200" dirty="0"/>
              <a:t> (Designer of Record), </a:t>
            </a:r>
            <a:r>
              <a:rPr lang="en-US" sz="2200" b="1" dirty="0"/>
              <a:t>CDCR – Inmate Ward Labor</a:t>
            </a:r>
            <a:r>
              <a:rPr lang="en-US" sz="2200" dirty="0"/>
              <a:t> (Contractor), </a:t>
            </a:r>
            <a:r>
              <a:rPr lang="en-US" sz="2200" b="1" dirty="0"/>
              <a:t>Vanir Construction Management</a:t>
            </a:r>
            <a:r>
              <a:rPr lang="en-US" sz="2200" dirty="0"/>
              <a:t> (CDCR Program Manager)</a:t>
            </a:r>
          </a:p>
          <a:p>
            <a:endParaRPr lang="en-US" sz="1800" dirty="0"/>
          </a:p>
        </p:txBody>
      </p:sp>
      <p:grpSp>
        <p:nvGrpSpPr>
          <p:cNvPr id="4" name="Group 3"/>
          <p:cNvGrpSpPr/>
          <p:nvPr/>
        </p:nvGrpSpPr>
        <p:grpSpPr>
          <a:xfrm>
            <a:off x="193469" y="76200"/>
            <a:ext cx="8493330" cy="1645920"/>
            <a:chOff x="193469" y="76200"/>
            <a:chExt cx="8493330" cy="1645920"/>
          </a:xfrm>
        </p:grpSpPr>
        <p:sp>
          <p:nvSpPr>
            <p:cNvPr id="5" name="Rounded Rectangle 4"/>
            <p:cNvSpPr/>
            <p:nvPr/>
          </p:nvSpPr>
          <p:spPr>
            <a:xfrm>
              <a:off x="838200" y="197594"/>
              <a:ext cx="7848599" cy="6604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r"/>
              <a:endParaRPr lang="en-US" dirty="0"/>
            </a:p>
          </p:txBody>
        </p:sp>
        <p:sp>
          <p:nvSpPr>
            <p:cNvPr id="6" name="Oval 5"/>
            <p:cNvSpPr/>
            <p:nvPr/>
          </p:nvSpPr>
          <p:spPr>
            <a:xfrm>
              <a:off x="193469" y="76200"/>
              <a:ext cx="1645920" cy="1645920"/>
            </a:xfrm>
            <a:prstGeom prst="ellipse">
              <a:avLst/>
            </a:prstGeom>
            <a:blipFill>
              <a:blip r:embed="rId2"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7" name="Title 1"/>
          <p:cNvSpPr txBox="1">
            <a:spLocks/>
          </p:cNvSpPr>
          <p:nvPr/>
        </p:nvSpPr>
        <p:spPr>
          <a:xfrm>
            <a:off x="1645920" y="197594"/>
            <a:ext cx="7040880" cy="701566"/>
          </a:xfrm>
          <a:prstGeom prst="rect">
            <a:avLst/>
          </a:prstGeom>
        </p:spPr>
        <p:txBody>
          <a:bodyPr vert="horz" rtlCol="0" anchor="ctr">
            <a:normAutofit lnSpcReduction="1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dirty="0" smtClean="0"/>
              <a:t>HCFIP Project</a:t>
            </a:r>
            <a:endParaRPr lang="en-US" dirty="0"/>
          </a:p>
        </p:txBody>
      </p:sp>
    </p:spTree>
    <p:extLst>
      <p:ext uri="{BB962C8B-B14F-4D97-AF65-F5344CB8AC3E}">
        <p14:creationId xmlns:p14="http://schemas.microsoft.com/office/powerpoint/2010/main" val="40983626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22120"/>
            <a:ext cx="8229600" cy="4678680"/>
          </a:xfrm>
        </p:spPr>
        <p:txBody>
          <a:bodyPr>
            <a:normAutofit/>
          </a:bodyPr>
          <a:lstStyle/>
          <a:p>
            <a:r>
              <a:rPr lang="en-US" sz="1800" dirty="0" smtClean="0"/>
              <a:t>CUF Definition-A business that </a:t>
            </a:r>
            <a:r>
              <a:rPr lang="en-US" sz="1800" b="1" dirty="0" smtClean="0"/>
              <a:t>meets all </a:t>
            </a:r>
            <a:r>
              <a:rPr lang="en-US" sz="1800" dirty="0" smtClean="0"/>
              <a:t>of the following five requirements:</a:t>
            </a:r>
          </a:p>
          <a:p>
            <a:endParaRPr lang="en-US" sz="1800" dirty="0" smtClean="0"/>
          </a:p>
          <a:p>
            <a:pPr marL="452628" indent="-342900">
              <a:buFont typeface="+mj-lt"/>
              <a:buAutoNum type="arabicPeriod"/>
            </a:pPr>
            <a:r>
              <a:rPr lang="en-US" sz="1800" dirty="0" smtClean="0"/>
              <a:t>Execution of a distinct element of the work.</a:t>
            </a:r>
          </a:p>
          <a:p>
            <a:pPr marL="452628" indent="-342900">
              <a:buFont typeface="+mj-lt"/>
              <a:buAutoNum type="arabicPeriod"/>
            </a:pPr>
            <a:endParaRPr lang="en-US" sz="1000" dirty="0" smtClean="0"/>
          </a:p>
          <a:p>
            <a:pPr marL="452628" indent="-342900">
              <a:buFont typeface="+mj-lt"/>
              <a:buAutoNum type="arabicPeriod"/>
            </a:pPr>
            <a:r>
              <a:rPr lang="en-US" sz="1800" dirty="0" smtClean="0"/>
              <a:t>Actually performing, managing, or supervising the work.</a:t>
            </a:r>
          </a:p>
          <a:p>
            <a:pPr marL="452628" indent="-342900">
              <a:buFont typeface="+mj-lt"/>
              <a:buAutoNum type="arabicPeriod"/>
            </a:pPr>
            <a:endParaRPr lang="en-US" sz="1000" dirty="0" smtClean="0"/>
          </a:p>
          <a:p>
            <a:pPr marL="452628" indent="-342900">
              <a:buFont typeface="+mj-lt"/>
              <a:buAutoNum type="arabicPeriod"/>
            </a:pPr>
            <a:r>
              <a:rPr lang="en-US" sz="1800" dirty="0" smtClean="0"/>
              <a:t>Normal business practice.</a:t>
            </a:r>
          </a:p>
          <a:p>
            <a:pPr marL="452628" indent="-342900">
              <a:buFont typeface="+mj-lt"/>
              <a:buAutoNum type="arabicPeriod"/>
            </a:pPr>
            <a:endParaRPr lang="en-US" sz="1000" dirty="0" smtClean="0"/>
          </a:p>
          <a:p>
            <a:pPr marL="452628" indent="-342900">
              <a:buFont typeface="+mj-lt"/>
              <a:buAutoNum type="arabicPeriod"/>
            </a:pPr>
            <a:r>
              <a:rPr lang="en-US" sz="1800" dirty="0" smtClean="0"/>
              <a:t>Is responsible, with respect to products, inventories, materials and supplies required for the contract, for negotiating price, determining quality and quantity, ordering, installing, if applicable, and making payment.</a:t>
            </a:r>
          </a:p>
          <a:p>
            <a:pPr marL="452628" indent="-342900">
              <a:buFont typeface="+mj-lt"/>
              <a:buAutoNum type="arabicPeriod"/>
            </a:pPr>
            <a:endParaRPr lang="en-US" sz="1000" dirty="0" smtClean="0"/>
          </a:p>
          <a:p>
            <a:pPr marL="452628" indent="-342900">
              <a:buFont typeface="+mj-lt"/>
              <a:buAutoNum type="arabicPeriod"/>
            </a:pPr>
            <a:r>
              <a:rPr lang="en-US" sz="1800" dirty="0" smtClean="0"/>
              <a:t>Not further subcontracting greater than normal industry practices.</a:t>
            </a:r>
          </a:p>
          <a:p>
            <a:endParaRPr lang="en-US" sz="1800" dirty="0" smtClean="0"/>
          </a:p>
          <a:p>
            <a:endParaRPr lang="en-US" sz="1800" dirty="0"/>
          </a:p>
        </p:txBody>
      </p:sp>
      <p:grpSp>
        <p:nvGrpSpPr>
          <p:cNvPr id="4" name="Group 3"/>
          <p:cNvGrpSpPr/>
          <p:nvPr/>
        </p:nvGrpSpPr>
        <p:grpSpPr>
          <a:xfrm>
            <a:off x="193469" y="76200"/>
            <a:ext cx="8493330" cy="1645920"/>
            <a:chOff x="193469" y="76200"/>
            <a:chExt cx="8493330" cy="1645920"/>
          </a:xfrm>
        </p:grpSpPr>
        <p:sp>
          <p:nvSpPr>
            <p:cNvPr id="5" name="Rounded Rectangle 4"/>
            <p:cNvSpPr/>
            <p:nvPr/>
          </p:nvSpPr>
          <p:spPr>
            <a:xfrm>
              <a:off x="838200" y="197594"/>
              <a:ext cx="7848599" cy="6604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r"/>
              <a:endParaRPr lang="en-US" dirty="0"/>
            </a:p>
          </p:txBody>
        </p:sp>
        <p:sp>
          <p:nvSpPr>
            <p:cNvPr id="6" name="Oval 5"/>
            <p:cNvSpPr/>
            <p:nvPr/>
          </p:nvSpPr>
          <p:spPr>
            <a:xfrm>
              <a:off x="193469" y="76200"/>
              <a:ext cx="1645920" cy="1645920"/>
            </a:xfrm>
            <a:prstGeom prst="ellipse">
              <a:avLst/>
            </a:prstGeom>
            <a:blipFill>
              <a:blip r:embed="rId3"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7" name="Title 1"/>
          <p:cNvSpPr txBox="1">
            <a:spLocks/>
          </p:cNvSpPr>
          <p:nvPr/>
        </p:nvSpPr>
        <p:spPr>
          <a:xfrm>
            <a:off x="1645920" y="197594"/>
            <a:ext cx="7040880" cy="701566"/>
          </a:xfrm>
          <a:prstGeom prst="rect">
            <a:avLst/>
          </a:prstGeom>
        </p:spPr>
        <p:txBody>
          <a:bodyPr vert="horz" rtlCol="0" anchor="ctr">
            <a:normAutofit fontScale="7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dirty="0" smtClean="0"/>
              <a:t>Commercially Useful Function (CUF)</a:t>
            </a:r>
            <a:endParaRPr lang="en-US" dirty="0"/>
          </a:p>
        </p:txBody>
      </p:sp>
    </p:spTree>
    <p:extLst>
      <p:ext uri="{BB962C8B-B14F-4D97-AF65-F5344CB8AC3E}">
        <p14:creationId xmlns:p14="http://schemas.microsoft.com/office/powerpoint/2010/main" val="27223071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22120"/>
            <a:ext cx="8229600" cy="4678680"/>
          </a:xfrm>
        </p:spPr>
        <p:txBody>
          <a:bodyPr>
            <a:normAutofit/>
          </a:bodyPr>
          <a:lstStyle/>
          <a:p>
            <a:r>
              <a:rPr lang="en-US" sz="1800" dirty="0" smtClean="0"/>
              <a:t>Is it a Commercially Useful Function</a:t>
            </a:r>
            <a:endParaRPr lang="en-US" sz="1800" dirty="0"/>
          </a:p>
          <a:p>
            <a:r>
              <a:rPr lang="en-US" sz="1800" dirty="0" smtClean="0"/>
              <a:t>Checked for Bids in </a:t>
            </a:r>
            <a:r>
              <a:rPr lang="en-US" sz="1800" dirty="0" err="1" smtClean="0"/>
              <a:t>eProcure</a:t>
            </a:r>
            <a:endParaRPr lang="en-US" sz="1800" dirty="0" smtClean="0"/>
          </a:p>
          <a:p>
            <a:r>
              <a:rPr lang="en-US" sz="1800" dirty="0" smtClean="0"/>
              <a:t>Look at the customer base, (many institutions are aging)</a:t>
            </a:r>
          </a:p>
          <a:p>
            <a:r>
              <a:rPr lang="en-US" sz="1800" dirty="0" smtClean="0"/>
              <a:t>Subcontract</a:t>
            </a:r>
          </a:p>
          <a:p>
            <a:r>
              <a:rPr lang="en-US" sz="1800" dirty="0" smtClean="0"/>
              <a:t>Continue to market to Advocates and Institutions</a:t>
            </a:r>
          </a:p>
          <a:p>
            <a:r>
              <a:rPr lang="en-US" sz="1800" dirty="0" smtClean="0"/>
              <a:t>Fax or email product listing</a:t>
            </a:r>
          </a:p>
          <a:p>
            <a:r>
              <a:rPr lang="en-US" sz="1800" dirty="0" smtClean="0"/>
              <a:t>Look at competitors</a:t>
            </a:r>
          </a:p>
          <a:p>
            <a:r>
              <a:rPr lang="en-US" sz="1800" dirty="0" smtClean="0"/>
              <a:t>Quality of service is important (Your company is building a reputation)</a:t>
            </a:r>
          </a:p>
          <a:p>
            <a:r>
              <a:rPr lang="en-US" sz="1800" dirty="0" smtClean="0"/>
              <a:t>Promotions</a:t>
            </a:r>
          </a:p>
          <a:p>
            <a:r>
              <a:rPr lang="en-US" sz="1800" dirty="0" smtClean="0"/>
              <a:t>Manage the due diligence process (timeliness)</a:t>
            </a:r>
          </a:p>
          <a:p>
            <a:r>
              <a:rPr lang="en-US" sz="1800" dirty="0" smtClean="0"/>
              <a:t>Stay Focused</a:t>
            </a:r>
          </a:p>
          <a:p>
            <a:r>
              <a:rPr lang="en-US" sz="1800" dirty="0" smtClean="0"/>
              <a:t>Patience</a:t>
            </a:r>
          </a:p>
          <a:p>
            <a:r>
              <a:rPr lang="en-US" sz="1800" dirty="0" smtClean="0"/>
              <a:t>Review your Business Plan and concept</a:t>
            </a:r>
          </a:p>
          <a:p>
            <a:endParaRPr lang="en-US" sz="1800" dirty="0"/>
          </a:p>
        </p:txBody>
      </p:sp>
      <p:grpSp>
        <p:nvGrpSpPr>
          <p:cNvPr id="4" name="Group 3"/>
          <p:cNvGrpSpPr/>
          <p:nvPr/>
        </p:nvGrpSpPr>
        <p:grpSpPr>
          <a:xfrm>
            <a:off x="193469" y="76200"/>
            <a:ext cx="8493330" cy="1645920"/>
            <a:chOff x="193469" y="76200"/>
            <a:chExt cx="8493330" cy="1645920"/>
          </a:xfrm>
        </p:grpSpPr>
        <p:sp>
          <p:nvSpPr>
            <p:cNvPr id="5" name="Rounded Rectangle 4"/>
            <p:cNvSpPr/>
            <p:nvPr/>
          </p:nvSpPr>
          <p:spPr>
            <a:xfrm>
              <a:off x="838200" y="197594"/>
              <a:ext cx="7848599" cy="6604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r"/>
              <a:endParaRPr lang="en-US" dirty="0"/>
            </a:p>
          </p:txBody>
        </p:sp>
        <p:sp>
          <p:nvSpPr>
            <p:cNvPr id="6" name="Oval 5"/>
            <p:cNvSpPr/>
            <p:nvPr/>
          </p:nvSpPr>
          <p:spPr>
            <a:xfrm>
              <a:off x="193469" y="76200"/>
              <a:ext cx="1645920" cy="1645920"/>
            </a:xfrm>
            <a:prstGeom prst="ellipse">
              <a:avLst/>
            </a:prstGeom>
            <a:blipFill>
              <a:blip r:embed="rId2"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7" name="Title 1"/>
          <p:cNvSpPr txBox="1">
            <a:spLocks/>
          </p:cNvSpPr>
          <p:nvPr/>
        </p:nvSpPr>
        <p:spPr>
          <a:xfrm>
            <a:off x="1645920" y="197594"/>
            <a:ext cx="7040880" cy="701566"/>
          </a:xfrm>
          <a:prstGeom prst="rect">
            <a:avLst/>
          </a:prstGeom>
        </p:spPr>
        <p:txBody>
          <a:bodyPr vert="horz" rtlCol="0" anchor="ctr">
            <a:normAutofit lnSpcReduction="1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dirty="0" smtClean="0"/>
              <a:t>Opportunities</a:t>
            </a:r>
            <a:endParaRPr lang="en-US" dirty="0"/>
          </a:p>
        </p:txBody>
      </p:sp>
    </p:spTree>
    <p:extLst>
      <p:ext uri="{BB962C8B-B14F-4D97-AF65-F5344CB8AC3E}">
        <p14:creationId xmlns:p14="http://schemas.microsoft.com/office/powerpoint/2010/main" val="29278897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stretch>
            <a:fillRect/>
          </a:stretch>
        </p:blipFill>
        <p:spPr>
          <a:xfrm>
            <a:off x="891768" y="1371600"/>
            <a:ext cx="7345377" cy="4854574"/>
          </a:xfrm>
          <a:prstGeom prst="rect">
            <a:avLst/>
          </a:prstGeom>
        </p:spPr>
      </p:pic>
      <p:grpSp>
        <p:nvGrpSpPr>
          <p:cNvPr id="4" name="Group 3"/>
          <p:cNvGrpSpPr/>
          <p:nvPr/>
        </p:nvGrpSpPr>
        <p:grpSpPr>
          <a:xfrm>
            <a:off x="193469" y="76200"/>
            <a:ext cx="8489137" cy="1645920"/>
            <a:chOff x="193469" y="76200"/>
            <a:chExt cx="8489137" cy="1645920"/>
          </a:xfrm>
        </p:grpSpPr>
        <p:sp>
          <p:nvSpPr>
            <p:cNvPr id="5" name="Rounded Rectangle 4"/>
            <p:cNvSpPr/>
            <p:nvPr/>
          </p:nvSpPr>
          <p:spPr>
            <a:xfrm>
              <a:off x="834007" y="218150"/>
              <a:ext cx="7848599" cy="6604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ctr"/>
              <a:r>
                <a:rPr lang="en-US" sz="2400" dirty="0" smtClean="0">
                  <a:solidFill>
                    <a:schemeClr val="tx1"/>
                  </a:solidFill>
                </a:rPr>
                <a:t>  http://www.cdcr.ca.gov/DoingBusiness</a:t>
              </a:r>
              <a:r>
                <a:rPr lang="en-US" dirty="0" smtClean="0">
                  <a:solidFill>
                    <a:schemeClr val="tx1"/>
                  </a:solidFill>
                </a:rPr>
                <a:t>/</a:t>
              </a:r>
              <a:endParaRPr lang="en-US" dirty="0">
                <a:solidFill>
                  <a:schemeClr val="tx1"/>
                </a:solidFill>
              </a:endParaRPr>
            </a:p>
          </p:txBody>
        </p:sp>
        <p:sp>
          <p:nvSpPr>
            <p:cNvPr id="6" name="Oval 5"/>
            <p:cNvSpPr/>
            <p:nvPr/>
          </p:nvSpPr>
          <p:spPr>
            <a:xfrm>
              <a:off x="193469" y="76200"/>
              <a:ext cx="1645920" cy="1645920"/>
            </a:xfrm>
            <a:prstGeom prst="ellipse">
              <a:avLst/>
            </a:prstGeom>
            <a:blipFill>
              <a:blip r:embed="rId3"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7" name="Title 1"/>
          <p:cNvSpPr txBox="1">
            <a:spLocks/>
          </p:cNvSpPr>
          <p:nvPr/>
        </p:nvSpPr>
        <p:spPr>
          <a:xfrm>
            <a:off x="1645920" y="197594"/>
            <a:ext cx="7040880" cy="701566"/>
          </a:xfrm>
          <a:prstGeom prst="rect">
            <a:avLst/>
          </a:prstGeom>
        </p:spPr>
        <p:txBody>
          <a:bodyPr vert="horz" rtlCol="0" anchor="ctr">
            <a:normAutofit lnSpcReduction="1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r"/>
            <a:endParaRPr lang="en-US" dirty="0"/>
          </a:p>
        </p:txBody>
      </p:sp>
    </p:spTree>
    <p:extLst>
      <p:ext uri="{BB962C8B-B14F-4D97-AF65-F5344CB8AC3E}">
        <p14:creationId xmlns:p14="http://schemas.microsoft.com/office/powerpoint/2010/main" val="40248486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22120"/>
            <a:ext cx="8229600" cy="4678680"/>
          </a:xfrm>
        </p:spPr>
        <p:txBody>
          <a:bodyPr>
            <a:normAutofit lnSpcReduction="10000"/>
          </a:bodyPr>
          <a:lstStyle/>
          <a:p>
            <a:endParaRPr lang="en-US" sz="3200" dirty="0"/>
          </a:p>
          <a:p>
            <a:r>
              <a:rPr lang="en-US" sz="3200" dirty="0" smtClean="0"/>
              <a:t>Any questions, feel free to contact me or the Statewide SB/DVBE Advocate. </a:t>
            </a:r>
          </a:p>
          <a:p>
            <a:r>
              <a:rPr lang="en-US" sz="3200" dirty="0" smtClean="0">
                <a:hlinkClick r:id="rId2"/>
              </a:rPr>
              <a:t>Sam.Venero@cdcr.ca.gov</a:t>
            </a:r>
            <a:endParaRPr lang="en-US" sz="3200" dirty="0" smtClean="0"/>
          </a:p>
          <a:p>
            <a:r>
              <a:rPr lang="en-US" sz="3200" dirty="0" smtClean="0">
                <a:hlinkClick r:id="rId3"/>
              </a:rPr>
              <a:t>SBDVBEAdvocate@cdcr.ca.gov</a:t>
            </a:r>
            <a:endParaRPr lang="en-US" sz="3200" dirty="0" smtClean="0"/>
          </a:p>
          <a:p>
            <a:endParaRPr lang="en-US" sz="3200" dirty="0"/>
          </a:p>
          <a:p>
            <a:r>
              <a:rPr lang="en-US" sz="3200" dirty="0" smtClean="0"/>
              <a:t>www.cdcr.ca.gov/DoingBusiness/</a:t>
            </a:r>
          </a:p>
          <a:p>
            <a:endParaRPr lang="en-US" sz="3200" dirty="0"/>
          </a:p>
          <a:p>
            <a:r>
              <a:rPr lang="en-US" sz="3200" dirty="0" smtClean="0"/>
              <a:t>Thank </a:t>
            </a:r>
            <a:r>
              <a:rPr lang="en-US" sz="3200" dirty="0"/>
              <a:t>you</a:t>
            </a:r>
          </a:p>
          <a:p>
            <a:endParaRPr lang="en-US" sz="3200" dirty="0"/>
          </a:p>
        </p:txBody>
      </p:sp>
      <p:grpSp>
        <p:nvGrpSpPr>
          <p:cNvPr id="4" name="Group 3"/>
          <p:cNvGrpSpPr/>
          <p:nvPr/>
        </p:nvGrpSpPr>
        <p:grpSpPr>
          <a:xfrm>
            <a:off x="193469" y="76200"/>
            <a:ext cx="8493330" cy="1645920"/>
            <a:chOff x="193469" y="76200"/>
            <a:chExt cx="8493330" cy="1645920"/>
          </a:xfrm>
        </p:grpSpPr>
        <p:sp>
          <p:nvSpPr>
            <p:cNvPr id="5" name="Rounded Rectangle 4"/>
            <p:cNvSpPr/>
            <p:nvPr/>
          </p:nvSpPr>
          <p:spPr>
            <a:xfrm>
              <a:off x="838200" y="197594"/>
              <a:ext cx="7848599" cy="6604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r"/>
              <a:endParaRPr lang="en-US" dirty="0"/>
            </a:p>
          </p:txBody>
        </p:sp>
        <p:sp>
          <p:nvSpPr>
            <p:cNvPr id="6" name="Oval 5"/>
            <p:cNvSpPr/>
            <p:nvPr/>
          </p:nvSpPr>
          <p:spPr>
            <a:xfrm>
              <a:off x="193469" y="76200"/>
              <a:ext cx="1645920" cy="1645920"/>
            </a:xfrm>
            <a:prstGeom prst="ellipse">
              <a:avLst/>
            </a:prstGeom>
            <a:blipFill>
              <a:blip r:embed="rId4"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7" name="Title 1"/>
          <p:cNvSpPr txBox="1">
            <a:spLocks/>
          </p:cNvSpPr>
          <p:nvPr/>
        </p:nvSpPr>
        <p:spPr>
          <a:xfrm>
            <a:off x="1645920" y="197594"/>
            <a:ext cx="7040880" cy="701566"/>
          </a:xfrm>
          <a:prstGeom prst="rect">
            <a:avLst/>
          </a:prstGeom>
        </p:spPr>
        <p:txBody>
          <a:bodyPr vert="horz" rtlCol="0" anchor="ctr">
            <a:normAutofit lnSpcReduction="1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r"/>
            <a:endParaRPr lang="en-US" dirty="0"/>
          </a:p>
        </p:txBody>
      </p:sp>
    </p:spTree>
    <p:extLst>
      <p:ext uri="{BB962C8B-B14F-4D97-AF65-F5344CB8AC3E}">
        <p14:creationId xmlns:p14="http://schemas.microsoft.com/office/powerpoint/2010/main" val="33587432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876800"/>
          </a:xfrm>
        </p:spPr>
        <p:txBody>
          <a:bodyPr>
            <a:normAutofit fontScale="92500" lnSpcReduction="10000"/>
          </a:bodyPr>
          <a:lstStyle/>
          <a:p>
            <a:endParaRPr lang="en-US" sz="1800" dirty="0" smtClean="0"/>
          </a:p>
          <a:p>
            <a:endParaRPr lang="en-US" sz="1800" dirty="0"/>
          </a:p>
          <a:p>
            <a:endParaRPr lang="en-US" sz="1800" dirty="0" smtClean="0"/>
          </a:p>
          <a:p>
            <a:endParaRPr lang="en-US" sz="1800" dirty="0"/>
          </a:p>
          <a:p>
            <a:endParaRPr lang="en-US" sz="1800" dirty="0" smtClean="0"/>
          </a:p>
          <a:p>
            <a:endParaRPr lang="en-US" sz="1800" dirty="0"/>
          </a:p>
          <a:p>
            <a:endParaRPr lang="en-US" sz="1800" dirty="0" smtClean="0"/>
          </a:p>
          <a:p>
            <a:r>
              <a:rPr lang="en-US" sz="1900" dirty="0" smtClean="0"/>
              <a:t>Ironwood State Prison (ISP) was activated February 1, 1994. ISP has four semi-autonomous Level III facilities and an outside Level I facility. Each of the facilities contains five 270 designed housing units with a 100 bed capacity. The Level I facility has two 100-bed housing unit.</a:t>
            </a:r>
          </a:p>
          <a:p>
            <a:endParaRPr lang="en-US" sz="1900" dirty="0" smtClean="0"/>
          </a:p>
          <a:p>
            <a:r>
              <a:rPr lang="en-US" sz="1900" dirty="0" smtClean="0"/>
              <a:t>The mission of </a:t>
            </a:r>
            <a:r>
              <a:rPr lang="en-US" sz="1900" b="1" dirty="0" smtClean="0"/>
              <a:t>Ironwood State Prison </a:t>
            </a:r>
            <a:r>
              <a:rPr lang="en-US" sz="1900" dirty="0" smtClean="0"/>
              <a:t>(ISP) is to improve public safety through the confinement of minimum and medium custody male offenders while providing them the improvement skills needed to successfully re-integrate back into society upon parole.</a:t>
            </a:r>
            <a:endParaRPr lang="en-US" sz="1900" dirty="0"/>
          </a:p>
        </p:txBody>
      </p:sp>
      <p:grpSp>
        <p:nvGrpSpPr>
          <p:cNvPr id="4" name="Group 3"/>
          <p:cNvGrpSpPr/>
          <p:nvPr/>
        </p:nvGrpSpPr>
        <p:grpSpPr>
          <a:xfrm>
            <a:off x="224929" y="73404"/>
            <a:ext cx="8493330" cy="1645920"/>
            <a:chOff x="193469" y="76200"/>
            <a:chExt cx="8493330" cy="1645920"/>
          </a:xfrm>
        </p:grpSpPr>
        <p:sp>
          <p:nvSpPr>
            <p:cNvPr id="5" name="Rounded Rectangle 4"/>
            <p:cNvSpPr/>
            <p:nvPr/>
          </p:nvSpPr>
          <p:spPr>
            <a:xfrm>
              <a:off x="838200" y="197594"/>
              <a:ext cx="7848599" cy="6604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r"/>
              <a:endParaRPr lang="en-US" dirty="0"/>
            </a:p>
          </p:txBody>
        </p:sp>
        <p:sp>
          <p:nvSpPr>
            <p:cNvPr id="6" name="Oval 5"/>
            <p:cNvSpPr/>
            <p:nvPr/>
          </p:nvSpPr>
          <p:spPr>
            <a:xfrm>
              <a:off x="193469" y="76200"/>
              <a:ext cx="1645920" cy="1645920"/>
            </a:xfrm>
            <a:prstGeom prst="ellipse">
              <a:avLst/>
            </a:prstGeom>
            <a:blipFill>
              <a:blip r:embed="rId2"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7" name="Title 1"/>
          <p:cNvSpPr txBox="1">
            <a:spLocks/>
          </p:cNvSpPr>
          <p:nvPr/>
        </p:nvSpPr>
        <p:spPr>
          <a:xfrm>
            <a:off x="1645920" y="197594"/>
            <a:ext cx="7040880" cy="701566"/>
          </a:xfrm>
          <a:prstGeom prst="rect">
            <a:avLst/>
          </a:prstGeom>
        </p:spPr>
        <p:txBody>
          <a:bodyPr vert="horz" rtlCol="0" anchor="ctr">
            <a:normAutofit lnSpcReduction="1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dirty="0" smtClean="0"/>
              <a:t>Ironwood State Prison    </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3120" y="762000"/>
            <a:ext cx="5334000" cy="2735385"/>
          </a:xfrm>
          <a:prstGeom prst="rect">
            <a:avLst/>
          </a:prstGeom>
        </p:spPr>
      </p:pic>
    </p:spTree>
    <p:extLst>
      <p:ext uri="{BB962C8B-B14F-4D97-AF65-F5344CB8AC3E}">
        <p14:creationId xmlns:p14="http://schemas.microsoft.com/office/powerpoint/2010/main" val="33139340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19324"/>
            <a:ext cx="8229600" cy="4833876"/>
          </a:xfrm>
        </p:spPr>
        <p:txBody>
          <a:bodyPr>
            <a:normAutofit/>
          </a:bodyPr>
          <a:lstStyle/>
          <a:p>
            <a:r>
              <a:rPr lang="en-US" sz="1800" dirty="0" smtClean="0"/>
              <a:t>With such a large population, like a little city.</a:t>
            </a:r>
          </a:p>
          <a:p>
            <a:endParaRPr lang="en-US" sz="1800" dirty="0" smtClean="0"/>
          </a:p>
          <a:p>
            <a:r>
              <a:rPr lang="en-US" sz="1800" dirty="0" smtClean="0"/>
              <a:t>We feed them.</a:t>
            </a:r>
          </a:p>
          <a:p>
            <a:r>
              <a:rPr lang="en-US" sz="1800" dirty="0" smtClean="0"/>
              <a:t>We house them.</a:t>
            </a:r>
          </a:p>
          <a:p>
            <a:r>
              <a:rPr lang="en-US" sz="1800" dirty="0" smtClean="0"/>
              <a:t>We provide clothing to them.</a:t>
            </a:r>
            <a:endParaRPr lang="en-US" sz="1800" dirty="0"/>
          </a:p>
          <a:p>
            <a:r>
              <a:rPr lang="en-US" sz="1800" dirty="0" smtClean="0"/>
              <a:t>We provide utilities for them.</a:t>
            </a:r>
          </a:p>
          <a:p>
            <a:r>
              <a:rPr lang="en-US" sz="1800" dirty="0" smtClean="0"/>
              <a:t>We provide contact with visitors or members of the public.</a:t>
            </a:r>
          </a:p>
          <a:p>
            <a:r>
              <a:rPr lang="en-US" sz="1800" dirty="0" smtClean="0"/>
              <a:t>We provide security for them.</a:t>
            </a:r>
          </a:p>
          <a:p>
            <a:r>
              <a:rPr lang="en-US" sz="1800" dirty="0" smtClean="0"/>
              <a:t>We provide recreation, and education.</a:t>
            </a:r>
          </a:p>
          <a:p>
            <a:r>
              <a:rPr lang="en-US" sz="1800" dirty="0" smtClean="0"/>
              <a:t>We provide employment.</a:t>
            </a:r>
          </a:p>
          <a:p>
            <a:endParaRPr lang="en-US" sz="1800" dirty="0" smtClean="0"/>
          </a:p>
          <a:p>
            <a:r>
              <a:rPr lang="en-US" sz="1800" dirty="0" smtClean="0"/>
              <a:t>To be able to house </a:t>
            </a:r>
            <a:r>
              <a:rPr lang="en-US" sz="1800" b="1" dirty="0" smtClean="0"/>
              <a:t>3,200</a:t>
            </a:r>
            <a:r>
              <a:rPr lang="en-US" sz="1800" dirty="0" smtClean="0"/>
              <a:t> inmates, we provide the prison with the three B’s- Beans, Bullets and Band-Aids.</a:t>
            </a:r>
          </a:p>
          <a:p>
            <a:r>
              <a:rPr lang="en-US" sz="1800" dirty="0" smtClean="0"/>
              <a:t>As doing the complex logistics, </a:t>
            </a:r>
            <a:r>
              <a:rPr lang="en-US" sz="1800" b="1" dirty="0" smtClean="0"/>
              <a:t>we must follow policy</a:t>
            </a:r>
            <a:r>
              <a:rPr lang="en-US" sz="1800" dirty="0" smtClean="0"/>
              <a:t>.</a:t>
            </a:r>
            <a:endParaRPr lang="en-US" sz="1800" dirty="0"/>
          </a:p>
          <a:p>
            <a:endParaRPr lang="en-US" sz="1800" dirty="0"/>
          </a:p>
          <a:p>
            <a:pPr marL="109728" indent="0">
              <a:buNone/>
            </a:pPr>
            <a:endParaRPr lang="en-US" sz="1800" dirty="0" smtClean="0"/>
          </a:p>
          <a:p>
            <a:endParaRPr lang="en-US" sz="1800" dirty="0" smtClean="0"/>
          </a:p>
          <a:p>
            <a:endParaRPr lang="en-US" sz="1800" dirty="0"/>
          </a:p>
        </p:txBody>
      </p:sp>
      <p:grpSp>
        <p:nvGrpSpPr>
          <p:cNvPr id="4" name="Group 3"/>
          <p:cNvGrpSpPr/>
          <p:nvPr/>
        </p:nvGrpSpPr>
        <p:grpSpPr>
          <a:xfrm>
            <a:off x="224929" y="73404"/>
            <a:ext cx="8493330" cy="1645920"/>
            <a:chOff x="193469" y="76200"/>
            <a:chExt cx="8493330" cy="1645920"/>
          </a:xfrm>
        </p:grpSpPr>
        <p:sp>
          <p:nvSpPr>
            <p:cNvPr id="5" name="Rounded Rectangle 4"/>
            <p:cNvSpPr/>
            <p:nvPr/>
          </p:nvSpPr>
          <p:spPr>
            <a:xfrm>
              <a:off x="838200" y="197594"/>
              <a:ext cx="7848599" cy="6604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r"/>
              <a:endParaRPr lang="en-US" dirty="0"/>
            </a:p>
          </p:txBody>
        </p:sp>
        <p:sp>
          <p:nvSpPr>
            <p:cNvPr id="6" name="Oval 5"/>
            <p:cNvSpPr/>
            <p:nvPr/>
          </p:nvSpPr>
          <p:spPr>
            <a:xfrm>
              <a:off x="193469" y="76200"/>
              <a:ext cx="1645920" cy="1645920"/>
            </a:xfrm>
            <a:prstGeom prst="ellipse">
              <a:avLst/>
            </a:prstGeom>
            <a:blipFill>
              <a:blip r:embed="rId3"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7" name="Title 1"/>
          <p:cNvSpPr txBox="1">
            <a:spLocks/>
          </p:cNvSpPr>
          <p:nvPr/>
        </p:nvSpPr>
        <p:spPr>
          <a:xfrm>
            <a:off x="1645920" y="197594"/>
            <a:ext cx="7040880" cy="701566"/>
          </a:xfrm>
          <a:prstGeom prst="rect">
            <a:avLst/>
          </a:prstGeom>
        </p:spPr>
        <p:txBody>
          <a:bodyPr vert="horz" rtlCol="0" anchor="ctr">
            <a:normAutofit lnSpcReduction="1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dirty="0" smtClean="0"/>
              <a:t>Ironwood State Prison    </a:t>
            </a:r>
            <a:endParaRPr lang="en-US" dirty="0"/>
          </a:p>
        </p:txBody>
      </p:sp>
    </p:spTree>
    <p:extLst>
      <p:ext uri="{BB962C8B-B14F-4D97-AF65-F5344CB8AC3E}">
        <p14:creationId xmlns:p14="http://schemas.microsoft.com/office/powerpoint/2010/main" val="23558332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800600"/>
          </a:xfrm>
        </p:spPr>
        <p:txBody>
          <a:bodyPr>
            <a:normAutofit/>
          </a:bodyPr>
          <a:lstStyle/>
          <a:p>
            <a:r>
              <a:rPr lang="en-US" sz="1800" b="1" dirty="0" smtClean="0"/>
              <a:t>California State Constitution</a:t>
            </a:r>
            <a:r>
              <a:rPr lang="en-US" sz="1800" dirty="0" smtClean="0"/>
              <a:t>- </a:t>
            </a:r>
            <a:r>
              <a:rPr lang="en-US" sz="1800" dirty="0"/>
              <a:t>T</a:t>
            </a:r>
            <a:r>
              <a:rPr lang="en-US" sz="1800" dirty="0" smtClean="0"/>
              <a:t>he Foundation for all California Law</a:t>
            </a:r>
            <a:endParaRPr lang="en-US" sz="1800" dirty="0"/>
          </a:p>
          <a:p>
            <a:endParaRPr lang="en-US" sz="1800" dirty="0" smtClean="0"/>
          </a:p>
          <a:p>
            <a:r>
              <a:rPr lang="en-US" sz="1800" b="1" dirty="0" smtClean="0"/>
              <a:t>Statute/Law/Code</a:t>
            </a:r>
            <a:r>
              <a:rPr lang="en-US" sz="1800" dirty="0" smtClean="0"/>
              <a:t>- Public Contract Code (PCC), Government Code (GC), CA Uniform Commercial Code (CUCC)</a:t>
            </a:r>
          </a:p>
          <a:p>
            <a:endParaRPr lang="en-US" sz="1800" dirty="0"/>
          </a:p>
          <a:p>
            <a:r>
              <a:rPr lang="en-US" sz="1800" b="1" dirty="0" smtClean="0"/>
              <a:t>Regulations</a:t>
            </a:r>
            <a:r>
              <a:rPr lang="en-US" sz="1800" dirty="0" smtClean="0"/>
              <a:t>- Implementation or Interpretation of the Law (CCR-CA Code of Regulations, SB </a:t>
            </a:r>
            <a:r>
              <a:rPr lang="en-US" sz="1800" dirty="0" err="1" smtClean="0"/>
              <a:t>Regs</a:t>
            </a:r>
            <a:r>
              <a:rPr lang="en-US" sz="1800" dirty="0" smtClean="0"/>
              <a:t>-Small Business Regulations, DVBE </a:t>
            </a:r>
            <a:r>
              <a:rPr lang="en-US" sz="1800" dirty="0" err="1" smtClean="0"/>
              <a:t>Regs</a:t>
            </a:r>
            <a:r>
              <a:rPr lang="en-US" sz="1800" dirty="0" smtClean="0"/>
              <a:t>- Disable Veteran Business Enterprise Regulations)</a:t>
            </a:r>
          </a:p>
          <a:p>
            <a:endParaRPr lang="en-US" sz="1800" dirty="0"/>
          </a:p>
          <a:p>
            <a:r>
              <a:rPr lang="en-US" sz="1800" b="1" dirty="0" smtClean="0"/>
              <a:t>Policies</a:t>
            </a:r>
            <a:r>
              <a:rPr lang="en-US" sz="1800" dirty="0" smtClean="0"/>
              <a:t>- State Administrative Manual (SAM), State Contracting Manual 1,2,3, (SCM), Statewide Information Management Manual (SIMM)</a:t>
            </a:r>
          </a:p>
          <a:p>
            <a:endParaRPr lang="en-US" sz="1800" dirty="0"/>
          </a:p>
          <a:p>
            <a:r>
              <a:rPr lang="en-US" sz="1800" b="1" dirty="0" smtClean="0"/>
              <a:t>Our Department Acquisitions Directives</a:t>
            </a:r>
            <a:r>
              <a:rPr lang="en-US" sz="1800" dirty="0" smtClean="0"/>
              <a:t>- Department Operation Manual (DOM)</a:t>
            </a:r>
            <a:endParaRPr lang="en-US" sz="1800" dirty="0"/>
          </a:p>
        </p:txBody>
      </p:sp>
      <p:grpSp>
        <p:nvGrpSpPr>
          <p:cNvPr id="4" name="Group 3"/>
          <p:cNvGrpSpPr/>
          <p:nvPr/>
        </p:nvGrpSpPr>
        <p:grpSpPr>
          <a:xfrm>
            <a:off x="152400" y="1538"/>
            <a:ext cx="8493330" cy="1645920"/>
            <a:chOff x="193469" y="76200"/>
            <a:chExt cx="8493330" cy="1645920"/>
          </a:xfrm>
        </p:grpSpPr>
        <p:sp>
          <p:nvSpPr>
            <p:cNvPr id="5" name="Rounded Rectangle 4"/>
            <p:cNvSpPr/>
            <p:nvPr/>
          </p:nvSpPr>
          <p:spPr>
            <a:xfrm>
              <a:off x="838200" y="197594"/>
              <a:ext cx="7848599" cy="6604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r"/>
              <a:endParaRPr lang="en-US" dirty="0"/>
            </a:p>
          </p:txBody>
        </p:sp>
        <p:sp>
          <p:nvSpPr>
            <p:cNvPr id="6" name="Oval 5"/>
            <p:cNvSpPr/>
            <p:nvPr/>
          </p:nvSpPr>
          <p:spPr>
            <a:xfrm>
              <a:off x="193469" y="76200"/>
              <a:ext cx="1645920" cy="1645920"/>
            </a:xfrm>
            <a:prstGeom prst="ellipse">
              <a:avLst/>
            </a:prstGeom>
            <a:blipFill>
              <a:blip r:embed="rId3"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7" name="Title 1"/>
          <p:cNvSpPr txBox="1">
            <a:spLocks/>
          </p:cNvSpPr>
          <p:nvPr/>
        </p:nvSpPr>
        <p:spPr>
          <a:xfrm>
            <a:off x="1645920" y="197594"/>
            <a:ext cx="7040880" cy="701566"/>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3200" dirty="0" smtClean="0"/>
              <a:t>Codes and Regulations</a:t>
            </a:r>
            <a:endParaRPr lang="en-US" sz="3200" dirty="0"/>
          </a:p>
        </p:txBody>
      </p:sp>
    </p:spTree>
    <p:extLst>
      <p:ext uri="{BB962C8B-B14F-4D97-AF65-F5344CB8AC3E}">
        <p14:creationId xmlns:p14="http://schemas.microsoft.com/office/powerpoint/2010/main" val="4699089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22120"/>
            <a:ext cx="8229600" cy="4678680"/>
          </a:xfrm>
        </p:spPr>
        <p:txBody>
          <a:bodyPr>
            <a:normAutofit/>
          </a:bodyPr>
          <a:lstStyle/>
          <a:p>
            <a:r>
              <a:rPr lang="en-US" sz="1800" dirty="0" smtClean="0"/>
              <a:t>State Contracting Manual Volume 1 (</a:t>
            </a:r>
            <a:r>
              <a:rPr lang="en-US" sz="1800" dirty="0"/>
              <a:t>N</a:t>
            </a:r>
            <a:r>
              <a:rPr lang="en-US" sz="1800" dirty="0" smtClean="0"/>
              <a:t>on-IT Services)</a:t>
            </a:r>
          </a:p>
          <a:p>
            <a:r>
              <a:rPr lang="en-US" sz="1800" dirty="0"/>
              <a:t>State Contracting Manual Volume </a:t>
            </a:r>
            <a:r>
              <a:rPr lang="en-US" sz="1800" dirty="0" smtClean="0"/>
              <a:t>2 </a:t>
            </a:r>
            <a:r>
              <a:rPr lang="en-US" sz="1800" dirty="0"/>
              <a:t>(Non-IT </a:t>
            </a:r>
            <a:r>
              <a:rPr lang="en-US" sz="1800" dirty="0" smtClean="0"/>
              <a:t>Goods)</a:t>
            </a:r>
            <a:endParaRPr lang="en-US" sz="1800" dirty="0"/>
          </a:p>
          <a:p>
            <a:r>
              <a:rPr lang="en-US" sz="1800" dirty="0"/>
              <a:t>State Contracting Manual Volume </a:t>
            </a:r>
            <a:r>
              <a:rPr lang="en-US" sz="1800" dirty="0" smtClean="0"/>
              <a:t>3 (IT Goods and Services</a:t>
            </a:r>
            <a:r>
              <a:rPr lang="en-US" sz="1800" dirty="0"/>
              <a:t>)</a:t>
            </a:r>
          </a:p>
          <a:p>
            <a:endParaRPr lang="en-US" sz="1800" dirty="0"/>
          </a:p>
        </p:txBody>
      </p:sp>
      <p:grpSp>
        <p:nvGrpSpPr>
          <p:cNvPr id="4" name="Group 3"/>
          <p:cNvGrpSpPr/>
          <p:nvPr/>
        </p:nvGrpSpPr>
        <p:grpSpPr>
          <a:xfrm>
            <a:off x="193469" y="76200"/>
            <a:ext cx="8493330" cy="1645920"/>
            <a:chOff x="193469" y="76200"/>
            <a:chExt cx="8493330" cy="1645920"/>
          </a:xfrm>
        </p:grpSpPr>
        <p:sp>
          <p:nvSpPr>
            <p:cNvPr id="5" name="Rounded Rectangle 4"/>
            <p:cNvSpPr/>
            <p:nvPr/>
          </p:nvSpPr>
          <p:spPr>
            <a:xfrm>
              <a:off x="838200" y="197594"/>
              <a:ext cx="7848599" cy="6604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r"/>
              <a:endParaRPr lang="en-US" dirty="0"/>
            </a:p>
          </p:txBody>
        </p:sp>
        <p:sp>
          <p:nvSpPr>
            <p:cNvPr id="6" name="Oval 5"/>
            <p:cNvSpPr/>
            <p:nvPr/>
          </p:nvSpPr>
          <p:spPr>
            <a:xfrm>
              <a:off x="193469" y="76200"/>
              <a:ext cx="1645920" cy="1645920"/>
            </a:xfrm>
            <a:prstGeom prst="ellipse">
              <a:avLst/>
            </a:prstGeom>
            <a:blipFill>
              <a:blip r:embed="rId4"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7" name="Title 1"/>
          <p:cNvSpPr txBox="1">
            <a:spLocks/>
          </p:cNvSpPr>
          <p:nvPr/>
        </p:nvSpPr>
        <p:spPr>
          <a:xfrm>
            <a:off x="1645920" y="197594"/>
            <a:ext cx="7040880" cy="701566"/>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3200" dirty="0" smtClean="0"/>
              <a:t>State Contracting Manual</a:t>
            </a:r>
            <a:endParaRPr lang="en-US" sz="3200" dirty="0"/>
          </a:p>
        </p:txBody>
      </p:sp>
      <p:graphicFrame>
        <p:nvGraphicFramePr>
          <p:cNvPr id="3" name="Object 2"/>
          <p:cNvGraphicFramePr>
            <a:graphicFrameLocks noChangeAspect="1"/>
          </p:cNvGraphicFramePr>
          <p:nvPr>
            <p:extLst>
              <p:ext uri="{D42A27DB-BD31-4B8C-83A1-F6EECF244321}">
                <p14:modId xmlns:p14="http://schemas.microsoft.com/office/powerpoint/2010/main" val="2003472223"/>
              </p:ext>
            </p:extLst>
          </p:nvPr>
        </p:nvGraphicFramePr>
        <p:xfrm>
          <a:off x="3403122" y="2883719"/>
          <a:ext cx="2718753" cy="3517081"/>
        </p:xfrm>
        <a:graphic>
          <a:graphicData uri="http://schemas.openxmlformats.org/presentationml/2006/ole">
            <mc:AlternateContent xmlns:mc="http://schemas.openxmlformats.org/markup-compatibility/2006">
              <mc:Choice xmlns:v="urn:schemas-microsoft-com:vml" Requires="v">
                <p:oleObj spid="_x0000_s7180" name="Acrobat Document" r:id="rId5" imgW="5840640" imgH="7550280" progId="AcroExch.Document.11">
                  <p:embed/>
                </p:oleObj>
              </mc:Choice>
              <mc:Fallback>
                <p:oleObj name="Acrobat Document" r:id="rId5" imgW="5840640" imgH="7550280" progId="AcroExch.Document.11">
                  <p:embed/>
                  <p:pic>
                    <p:nvPicPr>
                      <p:cNvPr id="3" name="Object 2"/>
                      <p:cNvPicPr/>
                      <p:nvPr/>
                    </p:nvPicPr>
                    <p:blipFill>
                      <a:blip r:embed="rId6"/>
                      <a:stretch>
                        <a:fillRect/>
                      </a:stretch>
                    </p:blipFill>
                    <p:spPr>
                      <a:xfrm>
                        <a:off x="3403122" y="2883719"/>
                        <a:ext cx="2718753" cy="3517081"/>
                      </a:xfrm>
                      <a:prstGeom prst="rect">
                        <a:avLst/>
                      </a:prstGeom>
                    </p:spPr>
                  </p:pic>
                </p:oleObj>
              </mc:Fallback>
            </mc:AlternateContent>
          </a:graphicData>
        </a:graphic>
      </p:graphicFrame>
    </p:spTree>
    <p:extLst>
      <p:ext uri="{BB962C8B-B14F-4D97-AF65-F5344CB8AC3E}">
        <p14:creationId xmlns:p14="http://schemas.microsoft.com/office/powerpoint/2010/main" val="15657817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22120"/>
            <a:ext cx="8229600" cy="4678680"/>
          </a:xfrm>
        </p:spPr>
        <p:txBody>
          <a:bodyPr>
            <a:normAutofit/>
          </a:bodyPr>
          <a:lstStyle/>
          <a:p>
            <a:r>
              <a:rPr lang="en-US" sz="1800" b="1" dirty="0" smtClean="0"/>
              <a:t>Delegated Purchase Authority</a:t>
            </a:r>
            <a:r>
              <a:rPr lang="en-US" sz="1800" dirty="0" smtClean="0"/>
              <a:t>: Department General Services/ Procurement Division delegates purchasing authority to departments that demonstrate their ability to purchase according to </a:t>
            </a:r>
            <a:r>
              <a:rPr lang="en-US" sz="1800" b="1" dirty="0" smtClean="0"/>
              <a:t>State Law</a:t>
            </a:r>
            <a:r>
              <a:rPr lang="en-US" sz="1800" dirty="0" smtClean="0"/>
              <a:t>, </a:t>
            </a:r>
            <a:r>
              <a:rPr lang="en-US" sz="1800" b="1" dirty="0" smtClean="0"/>
              <a:t>Regulation</a:t>
            </a:r>
            <a:r>
              <a:rPr lang="en-US" sz="1800" dirty="0" smtClean="0"/>
              <a:t>, and </a:t>
            </a:r>
            <a:r>
              <a:rPr lang="en-US" sz="1800" b="1" dirty="0" smtClean="0"/>
              <a:t>Policy</a:t>
            </a:r>
            <a:r>
              <a:rPr lang="en-US" sz="1800" dirty="0" smtClean="0"/>
              <a:t> for any Non-IT Good and IT acquisition over $100.</a:t>
            </a:r>
            <a:endParaRPr lang="en-US" sz="1800" dirty="0"/>
          </a:p>
        </p:txBody>
      </p:sp>
      <p:grpSp>
        <p:nvGrpSpPr>
          <p:cNvPr id="4" name="Group 3"/>
          <p:cNvGrpSpPr/>
          <p:nvPr/>
        </p:nvGrpSpPr>
        <p:grpSpPr>
          <a:xfrm>
            <a:off x="193469" y="76200"/>
            <a:ext cx="8493330" cy="1645920"/>
            <a:chOff x="193469" y="76200"/>
            <a:chExt cx="8493330" cy="1645920"/>
          </a:xfrm>
        </p:grpSpPr>
        <p:sp>
          <p:nvSpPr>
            <p:cNvPr id="5" name="Rounded Rectangle 4"/>
            <p:cNvSpPr/>
            <p:nvPr/>
          </p:nvSpPr>
          <p:spPr>
            <a:xfrm>
              <a:off x="838200" y="197594"/>
              <a:ext cx="7848599" cy="6604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r"/>
              <a:endParaRPr lang="en-US" dirty="0"/>
            </a:p>
          </p:txBody>
        </p:sp>
        <p:sp>
          <p:nvSpPr>
            <p:cNvPr id="6" name="Oval 5"/>
            <p:cNvSpPr/>
            <p:nvPr/>
          </p:nvSpPr>
          <p:spPr>
            <a:xfrm>
              <a:off x="193469" y="76200"/>
              <a:ext cx="1645920" cy="1645920"/>
            </a:xfrm>
            <a:prstGeom prst="ellipse">
              <a:avLst/>
            </a:prstGeom>
            <a:blipFill>
              <a:blip r:embed="rId4"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7" name="Title 1"/>
          <p:cNvSpPr txBox="1">
            <a:spLocks/>
          </p:cNvSpPr>
          <p:nvPr/>
        </p:nvSpPr>
        <p:spPr>
          <a:xfrm>
            <a:off x="1645920" y="197594"/>
            <a:ext cx="7040880" cy="701566"/>
          </a:xfrm>
          <a:prstGeom prst="rect">
            <a:avLst/>
          </a:prstGeom>
        </p:spPr>
        <p:txBody>
          <a:bodyPr vert="horz" rtlCol="0" anchor="ctr">
            <a:normAutofit fontScale="925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r"/>
            <a:r>
              <a:rPr lang="en-US" dirty="0" smtClean="0"/>
              <a:t>CDCR Purchasing Authority</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149608870"/>
              </p:ext>
            </p:extLst>
          </p:nvPr>
        </p:nvGraphicFramePr>
        <p:xfrm>
          <a:off x="3586708" y="2971800"/>
          <a:ext cx="3499892" cy="3581400"/>
        </p:xfrm>
        <a:graphic>
          <a:graphicData uri="http://schemas.openxmlformats.org/presentationml/2006/ole">
            <mc:AlternateContent xmlns:mc="http://schemas.openxmlformats.org/markup-compatibility/2006">
              <mc:Choice xmlns:v="urn:schemas-microsoft-com:vml" Requires="v">
                <p:oleObj spid="_x0000_s1039" name="Acrobat Document" r:id="rId5" imgW="5840640" imgH="7550280" progId="AcroExch.Document.11">
                  <p:embed/>
                </p:oleObj>
              </mc:Choice>
              <mc:Fallback>
                <p:oleObj name="Acrobat Document" r:id="rId5" imgW="5840640" imgH="7550280" progId="AcroExch.Document.11">
                  <p:embed/>
                  <p:pic>
                    <p:nvPicPr>
                      <p:cNvPr id="0" name=""/>
                      <p:cNvPicPr/>
                      <p:nvPr/>
                    </p:nvPicPr>
                    <p:blipFill>
                      <a:blip r:embed="rId6"/>
                      <a:stretch>
                        <a:fillRect/>
                      </a:stretch>
                    </p:blipFill>
                    <p:spPr>
                      <a:xfrm>
                        <a:off x="3586708" y="2971800"/>
                        <a:ext cx="3499892" cy="3581400"/>
                      </a:xfrm>
                      <a:prstGeom prst="rect">
                        <a:avLst/>
                      </a:prstGeom>
                    </p:spPr>
                  </p:pic>
                </p:oleObj>
              </mc:Fallback>
            </mc:AlternateContent>
          </a:graphicData>
        </a:graphic>
      </p:graphicFrame>
    </p:spTree>
    <p:extLst>
      <p:ext uri="{BB962C8B-B14F-4D97-AF65-F5344CB8AC3E}">
        <p14:creationId xmlns:p14="http://schemas.microsoft.com/office/powerpoint/2010/main" val="1777738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22120"/>
            <a:ext cx="8229600" cy="4678680"/>
          </a:xfrm>
        </p:spPr>
        <p:txBody>
          <a:bodyPr>
            <a:normAutofit/>
          </a:bodyPr>
          <a:lstStyle/>
          <a:p>
            <a:endParaRPr lang="en-US" sz="1800" dirty="0" smtClean="0"/>
          </a:p>
          <a:p>
            <a:endParaRPr lang="en-US" sz="1800" dirty="0"/>
          </a:p>
        </p:txBody>
      </p:sp>
      <p:grpSp>
        <p:nvGrpSpPr>
          <p:cNvPr id="4" name="Group 3"/>
          <p:cNvGrpSpPr/>
          <p:nvPr/>
        </p:nvGrpSpPr>
        <p:grpSpPr>
          <a:xfrm>
            <a:off x="224929" y="73404"/>
            <a:ext cx="8493330" cy="1645920"/>
            <a:chOff x="193469" y="76200"/>
            <a:chExt cx="8493330" cy="1645920"/>
          </a:xfrm>
        </p:grpSpPr>
        <p:sp>
          <p:nvSpPr>
            <p:cNvPr id="5" name="Rounded Rectangle 4"/>
            <p:cNvSpPr/>
            <p:nvPr/>
          </p:nvSpPr>
          <p:spPr>
            <a:xfrm>
              <a:off x="838200" y="197594"/>
              <a:ext cx="7848599" cy="6604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r"/>
              <a:endParaRPr lang="en-US" dirty="0"/>
            </a:p>
          </p:txBody>
        </p:sp>
        <p:sp>
          <p:nvSpPr>
            <p:cNvPr id="6" name="Oval 5"/>
            <p:cNvSpPr/>
            <p:nvPr/>
          </p:nvSpPr>
          <p:spPr>
            <a:xfrm>
              <a:off x="193469" y="76200"/>
              <a:ext cx="1645920" cy="1645920"/>
            </a:xfrm>
            <a:prstGeom prst="ellipse">
              <a:avLst/>
            </a:prstGeom>
            <a:blipFill>
              <a:blip r:embed="rId3"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7" name="Title 1"/>
          <p:cNvSpPr txBox="1">
            <a:spLocks/>
          </p:cNvSpPr>
          <p:nvPr/>
        </p:nvSpPr>
        <p:spPr>
          <a:xfrm>
            <a:off x="1645920" y="197594"/>
            <a:ext cx="7040880" cy="701566"/>
          </a:xfrm>
          <a:prstGeom prst="rect">
            <a:avLst/>
          </a:prstGeom>
        </p:spPr>
        <p:txBody>
          <a:bodyPr vert="horz" rtlCol="0" anchor="ctr">
            <a:normAutofit fontScale="775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dirty="0" smtClean="0"/>
              <a:t>Department Operational Manual</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1505385876"/>
              </p:ext>
            </p:extLst>
          </p:nvPr>
        </p:nvGraphicFramePr>
        <p:xfrm>
          <a:off x="2514600" y="1143000"/>
          <a:ext cx="4267200" cy="5520212"/>
        </p:xfrm>
        <a:graphic>
          <a:graphicData uri="http://schemas.openxmlformats.org/presentationml/2006/ole">
            <mc:AlternateContent xmlns:mc="http://schemas.openxmlformats.org/markup-compatibility/2006">
              <mc:Choice xmlns:v="urn:schemas-microsoft-com:vml" Requires="v">
                <p:oleObj spid="_x0000_s3083" name="Acrobat Document" r:id="rId4" imgW="5840640" imgH="7550280" progId="AcroExch.Document.11">
                  <p:embed/>
                </p:oleObj>
              </mc:Choice>
              <mc:Fallback>
                <p:oleObj name="Acrobat Document" r:id="rId4" imgW="5840640" imgH="7550280" progId="AcroExch.Document.11">
                  <p:embed/>
                  <p:pic>
                    <p:nvPicPr>
                      <p:cNvPr id="0" name=""/>
                      <p:cNvPicPr/>
                      <p:nvPr/>
                    </p:nvPicPr>
                    <p:blipFill>
                      <a:blip r:embed="rId5"/>
                      <a:stretch>
                        <a:fillRect/>
                      </a:stretch>
                    </p:blipFill>
                    <p:spPr>
                      <a:xfrm>
                        <a:off x="2514600" y="1143000"/>
                        <a:ext cx="4267200" cy="5520212"/>
                      </a:xfrm>
                      <a:prstGeom prst="rect">
                        <a:avLst/>
                      </a:prstGeom>
                    </p:spPr>
                  </p:pic>
                </p:oleObj>
              </mc:Fallback>
            </mc:AlternateContent>
          </a:graphicData>
        </a:graphic>
      </p:graphicFrame>
    </p:spTree>
    <p:extLst>
      <p:ext uri="{BB962C8B-B14F-4D97-AF65-F5344CB8AC3E}">
        <p14:creationId xmlns:p14="http://schemas.microsoft.com/office/powerpoint/2010/main" val="41111223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22120"/>
            <a:ext cx="8229600" cy="4678680"/>
          </a:xfrm>
        </p:spPr>
        <p:txBody>
          <a:bodyPr>
            <a:normAutofit fontScale="92500"/>
          </a:bodyPr>
          <a:lstStyle/>
          <a:p>
            <a:pPr marL="109728" indent="0">
              <a:buNone/>
            </a:pPr>
            <a:r>
              <a:rPr lang="en-US" sz="2400" b="1" dirty="0" smtClean="0">
                <a:latin typeface="Arial" panose="020B0604020202020204" pitchFamily="34" charset="0"/>
                <a:cs typeface="Arial" panose="020B0604020202020204" pitchFamily="34" charset="0"/>
              </a:rPr>
              <a:t>22100.1 Policy</a:t>
            </a:r>
          </a:p>
          <a:p>
            <a:r>
              <a:rPr lang="en-US" sz="2400" dirty="0">
                <a:latin typeface="Arial" panose="020B0604020202020204" pitchFamily="34" charset="0"/>
                <a:cs typeface="Arial" panose="020B0604020202020204" pitchFamily="34" charset="0"/>
              </a:rPr>
              <a:t>The California Department of Corrections and Rehabilitation (CDCR) </a:t>
            </a:r>
            <a:r>
              <a:rPr lang="en-US" sz="2400" b="1" dirty="0">
                <a:latin typeface="Arial" panose="020B0604020202020204" pitchFamily="34" charset="0"/>
                <a:cs typeface="Arial" panose="020B0604020202020204" pitchFamily="34" charset="0"/>
              </a:rPr>
              <a:t>is committed </a:t>
            </a:r>
            <a:r>
              <a:rPr lang="en-US" sz="2400" dirty="0">
                <a:latin typeface="Arial" panose="020B0604020202020204" pitchFamily="34" charset="0"/>
                <a:cs typeface="Arial" panose="020B0604020202020204" pitchFamily="34" charset="0"/>
              </a:rPr>
              <a:t>to achieving the legislatively established goal for the participation of disabled veteran-owned businesses in procurement and contracts to the fullest extent possible. </a:t>
            </a:r>
          </a:p>
          <a:p>
            <a:r>
              <a:rPr lang="en-US" sz="2400" dirty="0">
                <a:latin typeface="Arial" panose="020B0604020202020204" pitchFamily="34" charset="0"/>
                <a:cs typeface="Arial" panose="020B0604020202020204" pitchFamily="34" charset="0"/>
              </a:rPr>
              <a:t>The Disabled Veteran Business Enterprises (DVBE) Program develops policies and procedures to achieve the statewide annual goal of 3 percent in the performance of contracts. </a:t>
            </a:r>
          </a:p>
          <a:p>
            <a:r>
              <a:rPr lang="en-US" sz="2400" dirty="0">
                <a:latin typeface="Arial" panose="020B0604020202020204" pitchFamily="34" charset="0"/>
                <a:cs typeface="Arial" panose="020B0604020202020204" pitchFamily="34" charset="0"/>
              </a:rPr>
              <a:t>All managers, procurement officers, and contract officers are responsible for implementing the CDCR’s DVBE policies and shall exert maximum efforts to successfully achieve the legislatively established DVBE goal. </a:t>
            </a:r>
            <a:endParaRPr lang="en-US" sz="2400" dirty="0" smtClean="0">
              <a:latin typeface="Arial" panose="020B0604020202020204" pitchFamily="34" charset="0"/>
              <a:cs typeface="Arial" panose="020B0604020202020204" pitchFamily="34" charset="0"/>
            </a:endParaRPr>
          </a:p>
          <a:p>
            <a:endParaRPr lang="en-US" sz="1800" dirty="0" smtClean="0"/>
          </a:p>
          <a:p>
            <a:endParaRPr lang="en-US" sz="1800" dirty="0"/>
          </a:p>
        </p:txBody>
      </p:sp>
      <p:grpSp>
        <p:nvGrpSpPr>
          <p:cNvPr id="4" name="Group 3"/>
          <p:cNvGrpSpPr/>
          <p:nvPr/>
        </p:nvGrpSpPr>
        <p:grpSpPr>
          <a:xfrm>
            <a:off x="224929" y="73404"/>
            <a:ext cx="8493330" cy="1645920"/>
            <a:chOff x="193469" y="76200"/>
            <a:chExt cx="8493330" cy="1645920"/>
          </a:xfrm>
        </p:grpSpPr>
        <p:sp>
          <p:nvSpPr>
            <p:cNvPr id="5" name="Rounded Rectangle 4"/>
            <p:cNvSpPr/>
            <p:nvPr/>
          </p:nvSpPr>
          <p:spPr>
            <a:xfrm>
              <a:off x="838200" y="197594"/>
              <a:ext cx="7848599" cy="6604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r"/>
              <a:endParaRPr lang="en-US" dirty="0"/>
            </a:p>
          </p:txBody>
        </p:sp>
        <p:sp>
          <p:nvSpPr>
            <p:cNvPr id="6" name="Oval 5"/>
            <p:cNvSpPr/>
            <p:nvPr/>
          </p:nvSpPr>
          <p:spPr>
            <a:xfrm>
              <a:off x="193469" y="76200"/>
              <a:ext cx="1645920" cy="1645920"/>
            </a:xfrm>
            <a:prstGeom prst="ellipse">
              <a:avLst/>
            </a:prstGeom>
            <a:blipFill>
              <a:blip r:embed="rId2"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7" name="Title 1"/>
          <p:cNvSpPr txBox="1">
            <a:spLocks/>
          </p:cNvSpPr>
          <p:nvPr/>
        </p:nvSpPr>
        <p:spPr>
          <a:xfrm>
            <a:off x="1645920" y="197594"/>
            <a:ext cx="7040880" cy="701566"/>
          </a:xfrm>
          <a:prstGeom prst="rect">
            <a:avLst/>
          </a:prstGeom>
        </p:spPr>
        <p:txBody>
          <a:bodyPr vert="horz" rtlCol="0" anchor="ctr">
            <a:normAutofit fontScale="55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dirty="0" smtClean="0"/>
              <a:t>DOM Chapter 2 Article 19-DVBE Program for Services, Commodities, and Public Works   </a:t>
            </a:r>
            <a:endParaRPr lang="en-US" dirty="0"/>
          </a:p>
        </p:txBody>
      </p:sp>
    </p:spTree>
    <p:extLst>
      <p:ext uri="{BB962C8B-B14F-4D97-AF65-F5344CB8AC3E}">
        <p14:creationId xmlns:p14="http://schemas.microsoft.com/office/powerpoint/2010/main" val="5795569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991</TotalTime>
  <Words>1254</Words>
  <Application>Microsoft Office PowerPoint</Application>
  <PresentationFormat>On-screen Show (4:3)</PresentationFormat>
  <Paragraphs>223</Paragraphs>
  <Slides>29</Slides>
  <Notes>17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7" baseType="lpstr">
      <vt:lpstr>Arial</vt:lpstr>
      <vt:lpstr>Calibri</vt:lpstr>
      <vt:lpstr>Lucida Sans Unicode</vt:lpstr>
      <vt:lpstr>Verdana</vt:lpstr>
      <vt:lpstr>Wingdings 2</vt:lpstr>
      <vt:lpstr>Wingdings 3</vt:lpstr>
      <vt:lpstr>Concourse</vt:lpstr>
      <vt:lpstr>Acrobat Document</vt:lpstr>
      <vt:lpstr>8th Annual Veteran and Small Business Summit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CDCR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837 Forms Revision</dc:title>
  <dc:creator>Keith, Troy@CDCR</dc:creator>
  <cp:lastModifiedBy>Venero, Sam@CDCR</cp:lastModifiedBy>
  <cp:revision>58</cp:revision>
  <cp:lastPrinted>2015-10-06T15:43:22Z</cp:lastPrinted>
  <dcterms:created xsi:type="dcterms:W3CDTF">2015-10-05T17:25:37Z</dcterms:created>
  <dcterms:modified xsi:type="dcterms:W3CDTF">2018-10-09T18:48:56Z</dcterms:modified>
</cp:coreProperties>
</file>